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549" r:id="rId2"/>
    <p:sldId id="500" r:id="rId3"/>
    <p:sldId id="550" r:id="rId4"/>
    <p:sldId id="551" r:id="rId5"/>
    <p:sldId id="260" r:id="rId6"/>
    <p:sldId id="257" r:id="rId7"/>
    <p:sldId id="522" r:id="rId8"/>
    <p:sldId id="552" r:id="rId9"/>
    <p:sldId id="521" r:id="rId10"/>
    <p:sldId id="264" r:id="rId11"/>
    <p:sldId id="265" r:id="rId12"/>
    <p:sldId id="269" r:id="rId13"/>
    <p:sldId id="523" r:id="rId14"/>
    <p:sldId id="272" r:id="rId15"/>
    <p:sldId id="526" r:id="rId16"/>
    <p:sldId id="273" r:id="rId17"/>
    <p:sldId id="274" r:id="rId18"/>
    <p:sldId id="275" r:id="rId19"/>
    <p:sldId id="527" r:id="rId20"/>
    <p:sldId id="525" r:id="rId21"/>
    <p:sldId id="531" r:id="rId22"/>
    <p:sldId id="532" r:id="rId23"/>
    <p:sldId id="554" r:id="rId24"/>
    <p:sldId id="534" r:id="rId25"/>
    <p:sldId id="535" r:id="rId26"/>
    <p:sldId id="555" r:id="rId27"/>
    <p:sldId id="276" r:id="rId28"/>
    <p:sldId id="528" r:id="rId29"/>
    <p:sldId id="529" r:id="rId30"/>
    <p:sldId id="5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7"/>
  </p:normalViewPr>
  <p:slideViewPr>
    <p:cSldViewPr snapToGrid="0">
      <p:cViewPr varScale="1">
        <p:scale>
          <a:sx n="90" d="100"/>
          <a:sy n="90" d="100"/>
        </p:scale>
        <p:origin x="232"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4BB911-F498-1448-97DA-7B2B2D48E476}" type="datetimeFigureOut">
              <a:rPr lang="en-US" smtClean="0"/>
              <a:t>5/26/25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BAF7C-BC24-014C-8128-94D59FD62AF6}" type="slidenum">
              <a:rPr lang="en-US" smtClean="0"/>
              <a:t>‹#›</a:t>
            </a:fld>
            <a:endParaRPr lang="en-US"/>
          </a:p>
        </p:txBody>
      </p:sp>
    </p:spTree>
    <p:extLst>
      <p:ext uri="{BB962C8B-B14F-4D97-AF65-F5344CB8AC3E}">
        <p14:creationId xmlns:p14="http://schemas.microsoft.com/office/powerpoint/2010/main" val="3231600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endParaRPr lang="en-US"/>
          </a:p>
          <a:p>
            <a:r>
              <a:rPr lang="en-US"/>
              <a:t>&lt;Click&gt;</a:t>
            </a:r>
          </a:p>
          <a:p>
            <a:br>
              <a:rPr lang="en-US"/>
            </a:br>
            <a:r>
              <a:rPr lang="en-US"/>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a:p>
          <a:p>
            <a:r>
              <a:rPr lang="en-US"/>
              <a:t>Brainstorm: What is good about this? What is bad about this?</a:t>
            </a:r>
          </a:p>
          <a:p>
            <a:r>
              <a:rPr lang="en-US"/>
              <a:t>Good things:</a:t>
            </a:r>
          </a:p>
          <a:p>
            <a:pPr marL="171450" indent="-171450">
              <a:buFont typeface="Arial" panose="020B0604020202020204" pitchFamily="34" charset="0"/>
              <a:buChar char="•"/>
            </a:pPr>
            <a:r>
              <a:rPr lang="en-US"/>
              <a:t>New technologies are maybe hard to adopt; lets you concentrate that learning in one place</a:t>
            </a:r>
          </a:p>
          <a:p>
            <a:pPr marL="0" indent="0">
              <a:buFont typeface="Arial" panose="020B0604020202020204" pitchFamily="34" charset="0"/>
              <a:buNone/>
            </a:pPr>
            <a:r>
              <a:rPr lang="en-US"/>
              <a:t>Bad things:</a:t>
            </a:r>
          </a:p>
          <a:p>
            <a:pPr marL="171450" indent="-171450">
              <a:buFont typeface="Arial" panose="020B0604020202020204" pitchFamily="34" charset="0"/>
              <a:buChar char="•"/>
            </a:pPr>
            <a:r>
              <a:rPr lang="en-US"/>
              <a:t>Lack of clear </a:t>
            </a:r>
            <a:r>
              <a:rPr lang="en-US" err="1"/>
              <a:t>responsibilitiy</a:t>
            </a:r>
            <a:r>
              <a:rPr lang="en-US"/>
              <a:t> for whose fault a bug is</a:t>
            </a:r>
          </a:p>
          <a:p>
            <a:pPr marL="171450" indent="-171450">
              <a:buFont typeface="Arial" panose="020B0604020202020204" pitchFamily="34" charset="0"/>
              <a:buChar char="•"/>
            </a:pPr>
            <a:r>
              <a:rPr lang="en-US"/>
              <a:t>Hard to keep expectations from users that each platform has same features</a:t>
            </a:r>
          </a:p>
          <a:p>
            <a:pPr marL="171450" indent="-171450">
              <a:buFont typeface="Arial" panose="020B0604020202020204" pitchFamily="34" charset="0"/>
              <a:buChar char="•"/>
            </a:pPr>
            <a:r>
              <a:rPr lang="en-US"/>
              <a:t>Communication gets wasted</a:t>
            </a:r>
          </a:p>
          <a:p>
            <a:pPr marL="0" indent="0">
              <a:buFont typeface="Arial" panose="020B0604020202020204" pitchFamily="34" charset="0"/>
              <a:buNone/>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is discussed starting at ~18 mins in </a:t>
            </a:r>
            <a:r>
              <a:rPr lang="en-US" sz="1200">
                <a:solidFill>
                  <a:schemeClr val="tx1"/>
                </a:solidFill>
                <a:hlinkClick r:id="rId3"/>
              </a:rPr>
              <a:t>https://www.youtube.com/watch?v=Nffzkkdq7GM</a:t>
            </a: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6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a:p>
          <a:p>
            <a:r>
              <a:rPr lang="en-US"/>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417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common way to refer to these “small” teams is to think about it in terms of how big of a meeting you will have when you bring your whole team together, usually no more than 9 people.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two pizza teams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27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of course, many other approaches to improve collaboration within a team. </a:t>
            </a:r>
          </a:p>
          <a:p>
            <a:r>
              <a:rPr lang="en-US"/>
              <a:t>In addition to assuring quality, code review can help with knowledge transfer.</a:t>
            </a:r>
          </a:p>
          <a:p>
            <a:br>
              <a:rPr lang="en-US"/>
            </a:br>
            <a:r>
              <a:rPr lang="en-US"/>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394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A strong and effective team relies on effective knowledge sharing.</a:t>
            </a:r>
          </a:p>
          <a:p>
            <a:endParaRPr lang="en-US"/>
          </a:p>
          <a:p>
            <a:r>
              <a:rPr lang="en-US"/>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a:p>
          <a:p>
            <a:r>
              <a:rPr lang="en-US"/>
              <a:t>What’s the overhead of code review and pair programming? Does it grow linearly or sub-linearly?</a:t>
            </a:r>
          </a:p>
          <a:p>
            <a:endParaRPr lang="en-US"/>
          </a:p>
          <a:p>
            <a:r>
              <a:rPr lang="en-US"/>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788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matter how your organization does it, it is crucial to standardize and document best practices, because wikis, blogs, tech talks  </a:t>
            </a:r>
            <a:r>
              <a:rPr lang="en-US" err="1"/>
              <a:t>etc</a:t>
            </a:r>
            <a:r>
              <a:rPr lang="en-US"/>
              <a:t> scale out much better than 1:1 mentoring.</a:t>
            </a:r>
          </a:p>
          <a:p>
            <a:endParaRPr lang="en-US"/>
          </a:p>
          <a:p>
            <a:r>
              <a:rPr lang="en-US"/>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921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a:t>Aside from pair programing and flyers in the toilet, there are, of course, quite a few other channels in which you might stay up-to-date with development activities.</a:t>
            </a:r>
          </a:p>
          <a:p>
            <a:endParaRPr lang="en-US"/>
          </a:p>
          <a:p>
            <a:r>
              <a:rPr lang="en-US"/>
              <a:t>This 2015 study examined the different social and communication channels that developers used. They considered a wide range of channels – analog (like face-to-face and books), digital (like web search, chat) and </a:t>
            </a:r>
            <a:r>
              <a:rPr err="1"/>
              <a:t>social+digital</a:t>
            </a:r>
            <a:r>
              <a:rPr lang="en-US"/>
              <a:t> (like blogs, </a:t>
            </a:r>
            <a:r>
              <a:rPr lang="en-US" err="1"/>
              <a:t>q&amp;a</a:t>
            </a:r>
            <a:r>
              <a:rPr lang="en-US"/>
              <a:t> sites, </a:t>
            </a:r>
            <a:r>
              <a:rPr lang="en-US" err="1"/>
              <a:t>etc</a:t>
            </a:r>
            <a:r>
              <a:rPr lang="en-US"/>
              <a:t>).</a:t>
            </a:r>
            <a:endParaRPr/>
          </a:p>
          <a:p>
            <a:endParaRPr lang="en-US"/>
          </a:p>
          <a:p>
            <a:r>
              <a:rPr lang="en-US"/>
              <a:t>The dark cells indicate the percentage of survey respondents that reported using a channel for an activity. &lt;discuss findings, surprises, </a:t>
            </a:r>
            <a:r>
              <a:rPr lang="en-US" err="1"/>
              <a:t>etc</a:t>
            </a:r>
            <a:r>
              <a:rPr lang="en-US"/>
              <a:t> – interesting to note that ‘code hosting sites’ have become dominant for really all things, as platforms like </a:t>
            </a:r>
            <a:r>
              <a:rPr lang="en-US" err="1"/>
              <a:t>github</a:t>
            </a:r>
            <a:r>
              <a:rPr lang="en-US"/>
              <a:t> continuously add new features&gt;</a:t>
            </a:r>
          </a:p>
          <a:p>
            <a:endParaRPr/>
          </a:p>
          <a:p>
            <a:r>
              <a:rPr lang="en-US"/>
              <a:t>Not on the slide: What were the main challenges that developers face when using social media to communicate?</a:t>
            </a:r>
            <a:r>
              <a:t> privacy, over-whelming</a:t>
            </a:r>
            <a:r>
              <a:rPr lang="en-US"/>
              <a:t> amounts of content</a:t>
            </a:r>
            <a:r>
              <a:t>, </a:t>
            </a:r>
            <a:r>
              <a:rPr lang="en-US"/>
              <a:t>and it’s </a:t>
            </a:r>
            <a:r>
              <a:t>distracting</a:t>
            </a:r>
            <a:r>
              <a:rPr lang="en-US"/>
              <a:t> (shocker!)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brainstorm from students, or just use this as a transition</a:t>
            </a:r>
          </a:p>
          <a:p>
            <a:endParaRPr lang="en-US"/>
          </a:p>
          <a:p>
            <a:pPr eaLnBrk="1" hangingPunct="1"/>
            <a:r>
              <a:rPr lang="en-US" altLang="en-US"/>
              <a:t>A related question could be, what are some of the useful traits for successful software engineers?</a:t>
            </a:r>
            <a:br>
              <a:rPr lang="en-US" altLang="en-US"/>
            </a:br>
            <a:r>
              <a:rPr lang="en-US" altLang="en-US"/>
              <a:t>Here is a list:</a:t>
            </a:r>
          </a:p>
          <a:p>
            <a:pPr lvl="1" eaLnBrk="1" hangingPunct="1"/>
            <a:r>
              <a:rPr lang="en-US" altLang="en-US" sz="2800">
                <a:solidFill>
                  <a:srgbClr val="002060"/>
                </a:solidFill>
              </a:rPr>
              <a:t>Sense of individual responsibility</a:t>
            </a:r>
          </a:p>
          <a:p>
            <a:pPr lvl="1" eaLnBrk="1" hangingPunct="1"/>
            <a:r>
              <a:rPr lang="en-US" altLang="en-US" sz="2800">
                <a:solidFill>
                  <a:srgbClr val="002060"/>
                </a:solidFill>
              </a:rPr>
              <a:t>Acutely aware of the needs of team members and stakeholders </a:t>
            </a:r>
          </a:p>
          <a:p>
            <a:pPr lvl="1" eaLnBrk="1" hangingPunct="1"/>
            <a:r>
              <a:rPr lang="en-US" altLang="en-US" sz="2800">
                <a:solidFill>
                  <a:srgbClr val="002060"/>
                </a:solidFill>
              </a:rPr>
              <a:t>Brutally honest about design flaws and offers constructive criticism</a:t>
            </a:r>
          </a:p>
          <a:p>
            <a:pPr lvl="1" eaLnBrk="1" hangingPunct="1"/>
            <a:r>
              <a:rPr lang="en-US" altLang="en-US" sz="2800">
                <a:solidFill>
                  <a:srgbClr val="002060"/>
                </a:solidFill>
              </a:rPr>
              <a:t>Resilient under pressure </a:t>
            </a:r>
          </a:p>
          <a:p>
            <a:pPr lvl="1" eaLnBrk="1" hangingPunct="1"/>
            <a:r>
              <a:rPr lang="en-US" altLang="en-US" sz="2800">
                <a:solidFill>
                  <a:srgbClr val="002060"/>
                </a:solidFill>
              </a:rPr>
              <a:t>Heightened sense of fairness</a:t>
            </a:r>
          </a:p>
          <a:p>
            <a:pPr lvl="1" eaLnBrk="1" hangingPunct="1"/>
            <a:r>
              <a:rPr lang="en-US" altLang="en-US" sz="2800">
                <a:solidFill>
                  <a:srgbClr val="002060"/>
                </a:solidFill>
              </a:rPr>
              <a:t>Attention to detail </a:t>
            </a:r>
          </a:p>
          <a:p>
            <a:pPr lvl="1" eaLnBrk="1" hangingPunct="1"/>
            <a:r>
              <a:rPr lang="en-US" altLang="en-US" sz="2800">
                <a:solidFill>
                  <a:srgbClr val="002060"/>
                </a:solidFill>
              </a:rPr>
              <a:t>Pragmatic</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3360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a:p>
          <a:p>
            <a:r>
              <a:rPr lang="en-US"/>
              <a:t>Both trace almost every social conflict that they have witnessed in their orgs back to a lack of one of these three traits.</a:t>
            </a:r>
          </a:p>
          <a:p>
            <a:endParaRPr lang="en-US"/>
          </a:p>
          <a:p>
            <a:r>
              <a:rPr lang="en-US"/>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a:p>
          <a:p>
            <a:r>
              <a:rPr lang="en-US"/>
              <a:t>(some notes on pillars)</a:t>
            </a:r>
          </a:p>
          <a:p>
            <a:r>
              <a:rPr lang="en-US"/>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a:p>
          <a:p>
            <a:r>
              <a:rPr lang="en-US"/>
              <a:t>Respect – how do you criticize and give feedback on someone’s work while recognizing their strengths?</a:t>
            </a:r>
          </a:p>
          <a:p>
            <a:endParaRPr lang="en-US"/>
          </a:p>
          <a:p>
            <a:r>
              <a:rPr lang="en-US"/>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12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5020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390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err="1"/>
              <a:t>etc</a:t>
            </a: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229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2272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build in lessons </a:t>
            </a:r>
            <a:r>
              <a:rPr lang="en-US" err="1"/>
              <a:t>leanred</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637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screenshot of a post-mortem conducted by Amazon from this past December that took down foundational aspects of Amazon’s northern </a:t>
            </a:r>
            <a:r>
              <a:rPr lang="en-US" err="1"/>
              <a:t>virginia</a:t>
            </a:r>
            <a:r>
              <a:rPr lang="en-US"/>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440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a:p>
          <a:p>
            <a:r>
              <a:rPr lang="en-US"/>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80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code review comment. Ask students how they would feel if they got this feedback. Ask them why they would feel that way. </a:t>
            </a:r>
          </a:p>
          <a:p>
            <a:endParaRPr lang="en-US"/>
          </a:p>
          <a:p>
            <a:r>
              <a:rPr lang="en-US"/>
              <a:t>Then do the builds and talk through each part that is problematic, and how it violates HRT</a:t>
            </a:r>
          </a:p>
          <a:p>
            <a:r>
              <a:rPr lang="en-US"/>
              <a:t>“You” – Violates respect. This is making it personal. Show respect for others.</a:t>
            </a:r>
          </a:p>
          <a:p>
            <a:r>
              <a:rPr lang="en-US"/>
              <a:t>“wrong” – Violates humility. This assumes that there is a clear “wrong” here. Is it wrong, or is there instead something else we could say to describe what we think is </a:t>
            </a:r>
            <a:r>
              <a:rPr lang="en-US" err="1"/>
              <a:t>wrng</a:t>
            </a:r>
            <a:r>
              <a:rPr lang="en-US"/>
              <a:t>?</a:t>
            </a:r>
          </a:p>
          <a:p>
            <a:r>
              <a:rPr lang="en-US"/>
              <a:t>“using the standard…” – Violates humility again. Are we demanding a SPECIFIC changes? Not only is the existing way wrong, but there is a CLEAR right way? How often does that really come up in software development?</a:t>
            </a:r>
          </a:p>
          <a:p>
            <a:r>
              <a:rPr lang="en-US"/>
              <a:t>“everyone else” – makes clear that the reviewer doesn’t trust the person who wrote the code. How can we move forward with out trust?</a:t>
            </a:r>
          </a:p>
          <a:p>
            <a:endParaRPr lang="en-US"/>
          </a:p>
          <a:p>
            <a:r>
              <a:rPr lang="en-US"/>
              <a:t>This is not a productive comment because the response is going to be overly emotional, coming from someone who was put on the defense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Brainstorm: "If you had a bad team experience in the past, can you explain it in terms of these three pillars?”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534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the new comment. Ask students what they think about this? How is it better?</a:t>
            </a:r>
          </a:p>
          <a:p>
            <a:endParaRPr lang="en-US"/>
          </a:p>
          <a:p>
            <a:r>
              <a:rPr lang="en-US"/>
              <a:t>(build to highlight the humility aspect)</a:t>
            </a:r>
          </a:p>
          <a:p>
            <a:r>
              <a:rPr lang="en-US"/>
              <a:t> </a:t>
            </a:r>
          </a:p>
          <a:p>
            <a:r>
              <a:rPr lang="en-US"/>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8975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&lt;read slide&gt;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&lt;read slide&gt;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675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a:p>
          <a:p>
            <a:r>
              <a:rPr lang="en-US"/>
              <a:t>Linus didn’t write </a:t>
            </a:r>
            <a:r>
              <a:rPr lang="en-US" err="1"/>
              <a:t>linux</a:t>
            </a:r>
            <a:r>
              <a:rPr lang="en-US"/>
              <a:t> alone: wrote beginnings of </a:t>
            </a:r>
            <a:r>
              <a:rPr lang="en-US" err="1"/>
              <a:t>PoC</a:t>
            </a:r>
            <a:r>
              <a:rPr lang="en-US"/>
              <a:t> Unix-like kernel, show to mailing list, form community, lead people and coordinate work. Not result of his </a:t>
            </a:r>
            <a:r>
              <a:rPr lang="en-US" err="1"/>
              <a:t>PoC</a:t>
            </a:r>
            <a:r>
              <a:rPr lang="en-US"/>
              <a:t> Unix-like kernel, but result of community. Also: what about Unix? Not just Ken Thompson + Dennis Ritchie, but big group at Bell Labs, </a:t>
            </a:r>
          </a:p>
          <a:p>
            <a:endParaRPr lang="en-US"/>
          </a:p>
          <a:p>
            <a:r>
              <a:rPr lang="en-US"/>
              <a:t>Guido Van Rossum didn’t personally create Python: he wrote first version sure (in 1991!), but hundreds of others contributed to later versions, made it what it is now (not to mention package eco-system… num-</a:t>
            </a:r>
            <a:r>
              <a:rPr lang="en-US" err="1"/>
              <a:t>py</a:t>
            </a:r>
            <a:r>
              <a:rPr lang="en-US"/>
              <a:t>!!)</a:t>
            </a:r>
          </a:p>
          <a:p>
            <a:endParaRPr lang="en-US"/>
          </a:p>
          <a:p>
            <a:r>
              <a:rPr lang="en-US"/>
              <a:t>Steve Jobs led a team that built the Mac. Bill Gates might have written a BASIC interpreter, but is probably better known for building an enormous company around MS-DOS</a:t>
            </a:r>
          </a:p>
          <a:p>
            <a:endParaRPr lang="en-US"/>
          </a:p>
          <a:p>
            <a:r>
              <a:rPr lang="en-US"/>
              <a:t>Genius Myth is our tendency to ascribe success of a team to a single person or its leader. Key is that we are able to form a team and collaborate, sharing knowledge.</a:t>
            </a:r>
          </a:p>
          <a:p>
            <a:endParaRPr lang="en-US"/>
          </a:p>
          <a:p>
            <a:r>
              <a:rPr lang="en-US"/>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8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129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students to share experiences good and bad of working in teams before doing animation]</a:t>
            </a:r>
          </a:p>
          <a:p>
            <a:endParaRPr lang="en-US"/>
          </a:p>
          <a:p>
            <a:r>
              <a:rPr lang="en-US"/>
              <a:t>(Read slide of common team issues)</a:t>
            </a:r>
          </a:p>
          <a:p>
            <a:endParaRPr lang="en-US"/>
          </a:p>
          <a:p>
            <a:r>
              <a:rPr lang="en-US"/>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question/challenge that we will look at is: how to structure teams efficiently?</a:t>
            </a:r>
          </a:p>
          <a:p>
            <a:endParaRPr lang="en-US"/>
          </a:p>
          <a:p>
            <a:r>
              <a:rPr lang="en-US"/>
              <a:t>Agile methodology provides a rationale to Brooks’ law, which helps to consider ways to address this shortcoming.</a:t>
            </a:r>
          </a:p>
          <a:p>
            <a:endParaRPr lang="en-US"/>
          </a:p>
          <a:p>
            <a:r>
              <a:rPr lang="en-US"/>
              <a:t>If you take a small team size of, say, six. That’s 15 links between everyone.</a:t>
            </a:r>
          </a:p>
          <a:p>
            <a:r>
              <a:rPr lang="en-US"/>
              <a:t>Double that group for a team of 12. That shoots up to 66 links.</a:t>
            </a:r>
          </a:p>
          <a:p>
            <a:r>
              <a:rPr lang="en-US"/>
              <a:t>A small business of 50 people has an incredible 1,225 links to manage.</a:t>
            </a:r>
          </a:p>
          <a:p>
            <a:r>
              <a:rPr lang="en-US"/>
              <a:t>The cost of coordinating, communicating, and relating with each other snowballs to such a degree that it lowers individual and team productivity. </a:t>
            </a:r>
          </a:p>
          <a:p>
            <a:r>
              <a:rPr lang="en-US"/>
              <a:t>This is the rationale for Brooks’ law.</a:t>
            </a:r>
          </a:p>
          <a:p>
            <a:endParaRPr lang="en-US"/>
          </a:p>
          <a:p>
            <a:r>
              <a:rPr lang="en-US"/>
              <a:t>Hence, our first lesson for how to structure teams effectively is: keep them small.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5/21/25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7" name="Title 1">
            <a:extLst>
              <a:ext uri="{FF2B5EF4-FFF2-40B4-BE49-F238E27FC236}">
                <a16:creationId xmlns:a16="http://schemas.microsoft.com/office/drawing/2014/main" id="{AFB655C3-1523-8944-C748-712310DF647E}"/>
              </a:ext>
            </a:extLst>
          </p:cNvPr>
          <p:cNvSpPr>
            <a:spLocks noGrp="1"/>
          </p:cNvSpPr>
          <p:nvPr>
            <p:ph type="ctrTitle"/>
          </p:nvPr>
        </p:nvSpPr>
        <p:spPr>
          <a:xfrm>
            <a:off x="539260" y="665163"/>
            <a:ext cx="10814539" cy="2275997"/>
          </a:xfrm>
        </p:spPr>
        <p:txBody>
          <a:bodyPr anchor="b">
            <a:normAutofit/>
          </a:bodyPr>
          <a:lstStyle>
            <a:lvl1pPr algn="l">
              <a:defRPr sz="3200"/>
            </a:lvl1pPr>
          </a:lstStyle>
          <a:p>
            <a:r>
              <a:rPr lang="en-US" dirty="0"/>
              <a:t>Click to edit Master title style</a:t>
            </a:r>
          </a:p>
        </p:txBody>
      </p:sp>
      <p:sp>
        <p:nvSpPr>
          <p:cNvPr id="9" name="Subtitle 2">
            <a:extLst>
              <a:ext uri="{FF2B5EF4-FFF2-40B4-BE49-F238E27FC236}">
                <a16:creationId xmlns:a16="http://schemas.microsoft.com/office/drawing/2014/main" id="{8549AA31-F254-1C77-9D81-6E096BEE4E1E}"/>
              </a:ext>
            </a:extLst>
          </p:cNvPr>
          <p:cNvSpPr>
            <a:spLocks noGrp="1"/>
          </p:cNvSpPr>
          <p:nvPr>
            <p:ph type="subTitle" idx="1"/>
          </p:nvPr>
        </p:nvSpPr>
        <p:spPr>
          <a:xfrm>
            <a:off x="539260" y="3237827"/>
            <a:ext cx="10128740" cy="2210859"/>
          </a:xfrm>
        </p:spPr>
        <p:txBody>
          <a:bodyPr>
            <a:normAutofit/>
          </a:bodyPr>
          <a:lstStyle>
            <a:lvl1pPr marL="0" indent="0" algn="l">
              <a:buNone/>
              <a:defRPr sz="20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0" name="Straight Connector 9">
            <a:extLst>
              <a:ext uri="{FF2B5EF4-FFF2-40B4-BE49-F238E27FC236}">
                <a16:creationId xmlns:a16="http://schemas.microsoft.com/office/drawing/2014/main" id="{F2349770-58C0-0659-C24A-7B0426FAF748}"/>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81EC16-F2D4-3F9B-C86D-3BCAB0633A6F}"/>
              </a:ext>
            </a:extLst>
          </p:cNvPr>
          <p:cNvSpPr/>
          <p:nvPr userDrawn="1"/>
        </p:nvSpPr>
        <p:spPr>
          <a:xfrm>
            <a:off x="539260" y="5630735"/>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554906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5/21/25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689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5/21/25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6" name="Title 1">
            <a:extLst>
              <a:ext uri="{FF2B5EF4-FFF2-40B4-BE49-F238E27FC236}">
                <a16:creationId xmlns:a16="http://schemas.microsoft.com/office/drawing/2014/main" id="{75A25075-8F0E-5D99-3424-EC26D4DBC802}"/>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cxnSp>
        <p:nvCxnSpPr>
          <p:cNvPr id="8" name="Straight Connector 7">
            <a:extLst>
              <a:ext uri="{FF2B5EF4-FFF2-40B4-BE49-F238E27FC236}">
                <a16:creationId xmlns:a16="http://schemas.microsoft.com/office/drawing/2014/main" id="{59CFFB23-4154-80C1-A1BD-D541121A9A79}"/>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94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5/21/25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230741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346001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5/21/25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21122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5/21/25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5309368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sre.google/sre-book/example-postmorte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Lesson </a:t>
            </a:r>
            <a:r>
              <a:rPr lang="en-US" altLang="en-US">
                <a:sym typeface="Helvetica Neue" charset="0"/>
              </a:rPr>
              <a:t>4.3: Teams</a:t>
            </a:r>
            <a:endParaRPr lang="en-US" sz="320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Bhutta and Mitch Wand</a:t>
            </a:r>
          </a:p>
          <a:p>
            <a:pPr>
              <a:lnSpc>
                <a:spcPct val="100000"/>
              </a:lnSpc>
            </a:pPr>
            <a:r>
              <a:rPr lang="en-US" sz="2400"/>
              <a:t>Khoury College of Computer Sciences</a:t>
            </a:r>
          </a:p>
          <a:p>
            <a:endParaRPr lang="en-US"/>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835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fontScale="90000"/>
          </a:bodyPr>
          <a:lstStyle/>
          <a:p>
            <a:r>
              <a:rPr lang="en-US" sz="3600"/>
              <a:t>Facebook originally organized teams by platform</a:t>
            </a:r>
            <a:r>
              <a:rPr lang="en-US"/>
              <a:t> each managed the app on their own platform only</a:t>
            </a:r>
            <a:endParaRPr sz="3600"/>
          </a:p>
        </p:txBody>
      </p:sp>
      <p:sp>
        <p:nvSpPr>
          <p:cNvPr id="9" name="Content Placeholder 8">
            <a:extLst>
              <a:ext uri="{FF2B5EF4-FFF2-40B4-BE49-F238E27FC236}">
                <a16:creationId xmlns:a16="http://schemas.microsoft.com/office/drawing/2014/main" id="{BEA1BDAA-AE8F-F539-675A-3E9A4B6801F9}"/>
              </a:ext>
            </a:extLst>
          </p:cNvPr>
          <p:cNvSpPr>
            <a:spLocks noGrp="1"/>
          </p:cNvSpPr>
          <p:nvPr>
            <p:ph idx="1"/>
          </p:nvPr>
        </p:nvSpPr>
        <p:spPr/>
        <p:txBody>
          <a:bodyPr/>
          <a:lstStyle/>
          <a:p>
            <a:r>
              <a:rPr lang="en-US"/>
              <a:t>If you work on the android teams, you work on putting all of the apps on android </a:t>
            </a:r>
          </a:p>
        </p:txBody>
      </p:sp>
      <p:grpSp>
        <p:nvGrpSpPr>
          <p:cNvPr id="5" name="Group 4">
            <a:extLst>
              <a:ext uri="{FF2B5EF4-FFF2-40B4-BE49-F238E27FC236}">
                <a16:creationId xmlns:a16="http://schemas.microsoft.com/office/drawing/2014/main" id="{A6B648B4-7472-8214-A8F6-B4FBE1ADC012}"/>
              </a:ext>
            </a:extLst>
          </p:cNvPr>
          <p:cNvGrpSpPr/>
          <p:nvPr/>
        </p:nvGrpSpPr>
        <p:grpSpPr>
          <a:xfrm>
            <a:off x="2136290" y="2425718"/>
            <a:ext cx="3490113" cy="2951197"/>
            <a:chOff x="2136290" y="2425718"/>
            <a:chExt cx="3490113" cy="2951197"/>
          </a:xfrm>
        </p:grpSpPr>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p:txBody>
        </p:sp>
        <p:sp>
          <p:nvSpPr>
            <p:cNvPr id="230"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p:txBody>
        </p:sp>
        <p:sp>
          <p:nvSpPr>
            <p:cNvPr id="231"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Upcoming Events</a:t>
              </a:r>
            </a:p>
          </p:txBody>
        </p:sp>
        <p:sp>
          <p:nvSpPr>
            <p:cNvPr id="232"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Birthdays</a:t>
              </a:r>
            </a:p>
          </p:txBody>
        </p:sp>
        <p:sp>
          <p:nvSpPr>
            <p:cNvPr id="233"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Albums</a:t>
              </a:r>
            </a:p>
          </p:txBody>
        </p:sp>
        <p:sp>
          <p:nvSpPr>
            <p:cNvPr id="234"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Picker</a:t>
              </a:r>
            </a:p>
          </p:txBody>
        </p:sp>
        <p:sp>
          <p:nvSpPr>
            <p:cNvPr id="235" name="Desktop/Web"/>
            <p:cNvSpPr txBox="1"/>
            <p:nvPr/>
          </p:nvSpPr>
          <p:spPr>
            <a:xfrm>
              <a:off x="4025938" y="2425718"/>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Desktop/Web</a:t>
              </a:r>
            </a:p>
          </p:txBody>
        </p:sp>
        <p:sp>
          <p:nvSpPr>
            <p:cNvPr id="236" name="Product Experts"/>
            <p:cNvSpPr/>
            <p:nvPr/>
          </p:nvSpPr>
          <p:spPr>
            <a:xfrm>
              <a:off x="3739936" y="5038938"/>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Product Experts</a:t>
              </a:r>
            </a:p>
          </p:txBody>
        </p:sp>
        <p:sp>
          <p:nvSpPr>
            <p:cNvPr id="238"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p:txBody>
        </p:sp>
        <p:sp>
          <p:nvSpPr>
            <p:cNvPr id="239"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p:txBody>
        </p:sp>
        <p:sp>
          <p:nvSpPr>
            <p:cNvPr id="240"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Upcoming Events</a:t>
              </a:r>
            </a:p>
          </p:txBody>
        </p:sp>
        <p:sp>
          <p:nvSpPr>
            <p:cNvPr id="241"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Birthdays</a:t>
              </a:r>
            </a:p>
          </p:txBody>
        </p:sp>
        <p:sp>
          <p:nvSpPr>
            <p:cNvPr id="242"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Albums</a:t>
              </a:r>
            </a:p>
          </p:txBody>
        </p:sp>
        <p:sp>
          <p:nvSpPr>
            <p:cNvPr id="243"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Picker</a:t>
              </a:r>
            </a:p>
          </p:txBody>
        </p:sp>
        <p:sp>
          <p:nvSpPr>
            <p:cNvPr id="244" name="Group messages"/>
            <p:cNvSpPr/>
            <p:nvPr/>
          </p:nvSpPr>
          <p:spPr>
            <a:xfrm>
              <a:off x="3944573" y="281128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p:txBody>
        </p:sp>
        <p:sp>
          <p:nvSpPr>
            <p:cNvPr id="245" name="Chat"/>
            <p:cNvSpPr/>
            <p:nvPr/>
          </p:nvSpPr>
          <p:spPr>
            <a:xfrm>
              <a:off x="3944573" y="3177404"/>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p:txBody>
        </p:sp>
        <p:sp>
          <p:nvSpPr>
            <p:cNvPr id="246" name="Upcoming Events"/>
            <p:cNvSpPr/>
            <p:nvPr/>
          </p:nvSpPr>
          <p:spPr>
            <a:xfrm>
              <a:off x="3944573" y="3552451"/>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Upcoming Events</a:t>
              </a:r>
            </a:p>
          </p:txBody>
        </p:sp>
        <p:sp>
          <p:nvSpPr>
            <p:cNvPr id="247" name="Birthdays"/>
            <p:cNvSpPr/>
            <p:nvPr/>
          </p:nvSpPr>
          <p:spPr>
            <a:xfrm>
              <a:off x="3944573" y="3927497"/>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Birthdays</a:t>
              </a:r>
            </a:p>
          </p:txBody>
        </p:sp>
        <p:sp>
          <p:nvSpPr>
            <p:cNvPr id="248" name="Photo Albums"/>
            <p:cNvSpPr/>
            <p:nvPr/>
          </p:nvSpPr>
          <p:spPr>
            <a:xfrm>
              <a:off x="3944573" y="429361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Albums</a:t>
              </a:r>
            </a:p>
          </p:txBody>
        </p:sp>
        <p:sp>
          <p:nvSpPr>
            <p:cNvPr id="249" name="Photo Picker"/>
            <p:cNvSpPr/>
            <p:nvPr/>
          </p:nvSpPr>
          <p:spPr>
            <a:xfrm>
              <a:off x="3944573" y="4615083"/>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Picker</a:t>
              </a:r>
            </a:p>
          </p:txBody>
        </p:sp>
        <p:grpSp>
          <p:nvGrpSpPr>
            <p:cNvPr id="45" name="Group">
              <a:extLst>
                <a:ext uri="{FF2B5EF4-FFF2-40B4-BE49-F238E27FC236}">
                  <a16:creationId xmlns:a16="http://schemas.microsoft.com/office/drawing/2014/main" id="{C785609E-6D3A-1646-9C1B-6AABD90BBD34}"/>
                </a:ext>
              </a:extLst>
            </p:cNvPr>
            <p:cNvGrpSpPr/>
            <p:nvPr/>
          </p:nvGrpSpPr>
          <p:grpSpPr>
            <a:xfrm>
              <a:off x="2136290" y="2797839"/>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6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Helvetica"/>
                  </a:rPr>
                  <a:t>Engineering Teams</a:t>
                </a:r>
              </a:p>
            </p:txBody>
          </p:sp>
        </p:gr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https://www.youtube.com/watch?v=Nffzkkdq7GM</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A3B19DCC-9348-DD88-FB04-8885BA5678F2}"/>
              </a:ext>
            </a:extLst>
          </p:cNvPr>
          <p:cNvGrpSpPr/>
          <p:nvPr/>
        </p:nvGrpSpPr>
        <p:grpSpPr>
          <a:xfrm>
            <a:off x="5741241" y="2406245"/>
            <a:ext cx="4687655" cy="2963092"/>
            <a:chOff x="5741241" y="2406245"/>
            <a:chExt cx="4687655" cy="2963092"/>
          </a:xfrm>
        </p:grpSpPr>
        <p:grpSp>
          <p:nvGrpSpPr>
            <p:cNvPr id="3" name="Group 2">
              <a:extLst>
                <a:ext uri="{FF2B5EF4-FFF2-40B4-BE49-F238E27FC236}">
                  <a16:creationId xmlns:a16="http://schemas.microsoft.com/office/drawing/2014/main" id="{E8D0D909-D47B-ED1C-7478-12F9947EDBDC}"/>
                </a:ext>
              </a:extLst>
            </p:cNvPr>
            <p:cNvGrpSpPr/>
            <p:nvPr/>
          </p:nvGrpSpPr>
          <p:grpSpPr>
            <a:xfrm>
              <a:off x="6816314" y="2406245"/>
              <a:ext cx="3612582" cy="2963092"/>
              <a:chOff x="5999147" y="2425718"/>
              <a:chExt cx="3612582" cy="2963092"/>
            </a:xfrm>
          </p:grpSpPr>
          <p:sp>
            <p:nvSpPr>
              <p:cNvPr id="213" name="Group messages…"/>
              <p:cNvSpPr/>
              <p:nvPr/>
            </p:nvSpPr>
            <p:spPr>
              <a:xfrm>
                <a:off x="6038538" y="2819911"/>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Upcoming Events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Birthdays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 Albums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 Picker</a:t>
                </a:r>
              </a:p>
            </p:txBody>
          </p:sp>
          <p:sp>
            <p:nvSpPr>
              <p:cNvPr id="214" name="Android"/>
              <p:cNvSpPr txBox="1"/>
              <p:nvPr/>
            </p:nvSpPr>
            <p:spPr>
              <a:xfrm>
                <a:off x="6366405" y="2425718"/>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Android</a:t>
                </a:r>
              </a:p>
            </p:txBody>
          </p:sp>
          <p:sp>
            <p:nvSpPr>
              <p:cNvPr id="215" name="Group messages…"/>
              <p:cNvSpPr/>
              <p:nvPr/>
            </p:nvSpPr>
            <p:spPr>
              <a:xfrm>
                <a:off x="8132503" y="2819911"/>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Upcoming Events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Birthdays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 Albums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 Picker</a:t>
                </a:r>
              </a:p>
            </p:txBody>
          </p:sp>
          <p:sp>
            <p:nvSpPr>
              <p:cNvPr id="216" name="iOS"/>
              <p:cNvSpPr txBox="1"/>
              <p:nvPr/>
            </p:nvSpPr>
            <p:spPr>
              <a:xfrm>
                <a:off x="8659142" y="2425718"/>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iOS</a:t>
                </a:r>
              </a:p>
            </p:txBody>
          </p:sp>
          <p:sp>
            <p:nvSpPr>
              <p:cNvPr id="237" name="Platform Experts"/>
              <p:cNvSpPr/>
              <p:nvPr/>
            </p:nvSpPr>
            <p:spPr>
              <a:xfrm>
                <a:off x="5999147" y="5058411"/>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Platform Experts</a:t>
                </a:r>
              </a:p>
            </p:txBody>
          </p:sp>
        </p:grpSp>
        <p:sp>
          <p:nvSpPr>
            <p:cNvPr id="7" name="Plus Sign 6">
              <a:extLst>
                <a:ext uri="{FF2B5EF4-FFF2-40B4-BE49-F238E27FC236}">
                  <a16:creationId xmlns:a16="http://schemas.microsoft.com/office/drawing/2014/main" id="{FE74D571-D88D-72C1-C800-9A84B2375C3D}"/>
                </a:ext>
              </a:extLst>
            </p:cNvPr>
            <p:cNvSpPr/>
            <p:nvPr/>
          </p:nvSpPr>
          <p:spPr>
            <a:xfrm>
              <a:off x="5741241" y="3514213"/>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3600"/>
              <a:t>But they eventually switched to "product" teams…</a:t>
            </a:r>
            <a:endParaRPr sz="3600"/>
          </a:p>
        </p:txBody>
      </p:sp>
      <p:sp>
        <p:nvSpPr>
          <p:cNvPr id="4" name="Content Placeholder 3">
            <a:extLst>
              <a:ext uri="{FF2B5EF4-FFF2-40B4-BE49-F238E27FC236}">
                <a16:creationId xmlns:a16="http://schemas.microsoft.com/office/drawing/2014/main" id="{D470C3A1-5107-B674-2FDC-9B7406DFEBBB}"/>
              </a:ext>
            </a:extLst>
          </p:cNvPr>
          <p:cNvSpPr>
            <a:spLocks noGrp="1"/>
          </p:cNvSpPr>
          <p:nvPr>
            <p:ph idx="1"/>
          </p:nvPr>
        </p:nvSpPr>
        <p:spPr/>
        <p:txBody>
          <a:bodyPr/>
          <a:lstStyle/>
          <a:p>
            <a:r>
              <a:rPr lang="en-US"/>
              <a:t>If you are in the chat group, you work on the chat feature in all platforms</a:t>
            </a:r>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Upcoming Events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Birthdays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 Albums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Upcoming Events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Birthdays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 Albums</a:t>
            </a:r>
          </a:p>
          <a:p>
            <a:pPr marL="0" marR="0" lvl="0" indent="0" algn="l" defTabSz="410766" rtl="0" eaLnBrk="1" fontAlgn="auto" latinLnBrk="0" hangingPunct="1">
              <a:lnSpc>
                <a:spcPct val="100000"/>
              </a:lnSpc>
              <a:spcBef>
                <a:spcPts val="1050"/>
              </a:spcBef>
              <a:spcAft>
                <a:spcPts val="0"/>
              </a:spcAft>
              <a:buClrTx/>
              <a:buSzTx/>
              <a:buFontTx/>
              <a:buNone/>
              <a:tabLst/>
              <a:defRPr sz="2600">
                <a:solidFill>
                  <a:srgbClr val="000000"/>
                </a:solidFill>
                <a:latin typeface="Helvetica Light"/>
                <a:ea typeface="Helvetica Light"/>
                <a:cs typeface="Helvetica Light"/>
                <a:sym typeface="Helvetica Ligh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iOS</a:t>
            </a:r>
          </a:p>
        </p:txBody>
      </p:sp>
      <p:grpSp>
        <p:nvGrpSpPr>
          <p:cNvPr id="268" name="Group"/>
          <p:cNvGrpSpPr/>
          <p:nvPr/>
        </p:nvGrpSpPr>
        <p:grpSpPr>
          <a:xfrm>
            <a:off x="2037436" y="3971728"/>
            <a:ext cx="1603897"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marL="0" marR="0" lvl="0" indent="0" algn="l" defTabSz="410766" rtl="0" eaLnBrk="1" fontAlgn="auto" latinLnBrk="0" hangingPunct="1">
                <a:lnSpc>
                  <a:spcPct val="100000"/>
                </a:lnSpc>
                <a:spcBef>
                  <a:spcPts val="0"/>
                </a:spcBef>
                <a:spcAft>
                  <a:spcPts val="0"/>
                </a:spcAft>
                <a:buClrTx/>
                <a:buSzTx/>
                <a:buFontTx/>
                <a:buNone/>
                <a:tabLst/>
                <a:defRPr sz="2600">
                  <a:solidFill>
                    <a:srgbClr val="FFFFFF"/>
                  </a:solidFill>
                  <a:latin typeface="Helvetica Light"/>
                  <a:ea typeface="Helvetica Light"/>
                  <a:cs typeface="Helvetica Light"/>
                  <a:sym typeface="Helvetica Light"/>
                </a:defRPr>
              </a:pPr>
              <a:endPar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6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sym typeface="Helvetica"/>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000000"/>
                </a:solidFill>
                <a:effectLst/>
                <a:uLnTx/>
                <a:uFillTx/>
                <a:latin typeface="Calibri Light" panose="020F0302020204030204" pitchFamily="34" charset="0"/>
                <a:cs typeface="Calibri Light" panose="020F0302020204030204" pitchFamily="34" charset="0"/>
                <a:sym typeface="Helvetica Light"/>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13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sym typeface="Helvetica Light"/>
              </a:rPr>
              <a:t>Photo Picker</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hlinkClick r:id="rId3"/>
              </a:rPr>
              <a:t>https://www.youtube.com/watch?v=Nffzkkdq7GM</a:t>
            </a: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lang="en-US" sz="3600"/>
              <a:t>Good Teams c</a:t>
            </a:r>
            <a:r>
              <a:rPr sz="3600"/>
              <a:t>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t>Ideally, scale linearly (or sub linearly) with org growth</a:t>
            </a:r>
            <a:endParaRPr lang="en-US"/>
          </a:p>
          <a:p>
            <a:r>
              <a:rPr lang="en-US"/>
              <a:t>What kind of approaches do you think could help improve knowledge sharing?</a:t>
            </a:r>
          </a:p>
          <a:p>
            <a:pPr lvl="1"/>
            <a:r>
              <a:rPr lang="en-US" sz="2800"/>
              <a:t>"Two Pizza" Teams</a:t>
            </a:r>
          </a:p>
          <a:p>
            <a:pPr lvl="1"/>
            <a:r>
              <a:rPr lang="en-US" sz="2800"/>
              <a:t>Pair Programming</a:t>
            </a:r>
          </a:p>
          <a:p>
            <a:pPr lvl="1"/>
            <a:r>
              <a:rPr lang="en-US" sz="2800"/>
              <a:t>Code Reviews</a:t>
            </a:r>
          </a:p>
          <a:p>
            <a:pPr lvl="1"/>
            <a:r>
              <a:rPr lang="en-US" sz="2800"/>
              <a:t>Multiple sharing channels</a:t>
            </a:r>
          </a:p>
          <a:p>
            <a:pPr lvl="1"/>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a:t>“Two-Pizza” Teams make knowledge sharing easier</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a:t>Q: How many people on a team?</a:t>
            </a:r>
          </a:p>
          <a:p>
            <a:pPr marL="0" indent="0">
              <a:buNone/>
            </a:pPr>
            <a:r>
              <a:rPr lang="en-US" sz="2200"/>
              <a:t>A: “No more than you could feed with two pizzas”</a:t>
            </a:r>
          </a:p>
          <a:p>
            <a:pPr marL="0" indent="0">
              <a:buNone/>
            </a:pPr>
            <a:endParaRPr lang="en-US" sz="2200"/>
          </a:p>
          <a:p>
            <a:pPr marL="0" indent="0">
              <a:buNone/>
            </a:pPr>
            <a:r>
              <a:rPr lang="en-US" sz="2200"/>
              <a:t>Rationale:</a:t>
            </a:r>
          </a:p>
          <a:p>
            <a:r>
              <a:rPr lang="en-US" sz="2200"/>
              <a:t>Decrease communication burdens</a:t>
            </a:r>
          </a:p>
          <a:p>
            <a:r>
              <a:rPr lang="en-US" sz="220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59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a:t>Code Review </a:t>
            </a:r>
            <a:r>
              <a:rPr lang="en-US" sz="3600"/>
              <a:t>is</a:t>
            </a:r>
            <a:r>
              <a:rPr sz="360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525" tIns="9525" rIns="9525" bIns="9525"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“Expectations, Outcomes, and Challenges of Modern Code Review”, </a:t>
            </a:r>
            <a:r>
              <a:rPr kumimoji="0" sz="900" b="0" i="0" u="none" strike="noStrike" kern="1200" cap="none" spc="0" normalizeH="0" baseline="0" noProof="0" err="1">
                <a:ln>
                  <a:noFill/>
                </a:ln>
                <a:solidFill>
                  <a:prstClr val="black"/>
                </a:solidFill>
                <a:effectLst/>
                <a:uLnTx/>
                <a:uFillTx/>
                <a:latin typeface="Calibri" panose="020F0502020204030204"/>
                <a:ea typeface="+mn-ea"/>
                <a:cs typeface="+mn-cs"/>
              </a:rPr>
              <a:t>Bacchelli</a:t>
            </a: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 &amp; Bird, ICSE 2013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a:t>Scaling Communication linearly requires multiple channels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a:t>Knowledge sharing needs to scale linearly (or sub linearly) with org growth:</a:t>
            </a:r>
          </a:p>
          <a:p>
            <a:pPr lvl="1"/>
            <a:r>
              <a:rPr lang="en-US"/>
              <a:t>Mentorship</a:t>
            </a:r>
          </a:p>
          <a:p>
            <a:pPr lvl="1"/>
            <a:r>
              <a:rPr lang="en-US"/>
              <a:t>Q&amp;A</a:t>
            </a:r>
          </a:p>
          <a:p>
            <a:pPr lvl="1"/>
            <a:r>
              <a:rPr lang="en-US"/>
              <a:t>Mailing lists</a:t>
            </a:r>
          </a:p>
          <a:p>
            <a:pPr lvl="1"/>
            <a:r>
              <a:rPr lang="en-US"/>
              <a:t>Tech talks</a:t>
            </a:r>
          </a:p>
          <a:p>
            <a:pPr lvl="1"/>
            <a:r>
              <a:rPr lang="en-US"/>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66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fontScale="92500"/>
          </a:bodyPr>
          <a:lstStyle/>
          <a:p>
            <a:pPr marL="0" indent="0">
              <a:buNone/>
            </a:pPr>
            <a:r>
              <a:rPr lang="en-US" b="1"/>
              <a:t>Wikis, blogs, tech talks scale-out more than 1:1 mentoring</a:t>
            </a:r>
          </a:p>
          <a:p>
            <a:r>
              <a:rPr lang="en-US"/>
              <a:t>Rule of thumb: once you have explained something to more than two people, maybe you should write a blog post</a:t>
            </a:r>
          </a:p>
          <a:p>
            <a:r>
              <a:rPr lang="en-US"/>
              <a:t>Effective organizations cultivate programs to organically collect and share knowledge and best practices</a:t>
            </a:r>
          </a:p>
          <a:p>
            <a:r>
              <a:rPr lang="en-US"/>
              <a:t>Example: Google “Testing on the Toilet” (c 2006)</a:t>
            </a:r>
          </a:p>
          <a:p>
            <a:pPr lvl="1"/>
            <a:r>
              <a:rPr lang="en-US"/>
              <a:t>significantly increased and sustained adoption of the tools advertised on flyers in toilets</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a:t>Do Developers Discover New Tools </a:t>
            </a:r>
            <a:r>
              <a:rPr lang="en-US" sz="3600"/>
              <a:t>In</a:t>
            </a:r>
            <a:r>
              <a:rPr sz="3600"/>
              <a:t>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a:t>Researchers studied the efficacy of the flyer</a:t>
            </a:r>
          </a:p>
          <a:p>
            <a:r>
              <a:rPr lang="en-US"/>
              <a:t>Exposure to the flyers significantly increased and sustained adoption of the tools advertised on them</a:t>
            </a:r>
          </a:p>
          <a:p>
            <a:r>
              <a:rPr lang="en-US"/>
              <a:t>Provided more “memorability” compared to social media (location + curation)</a:t>
            </a:r>
          </a:p>
          <a:p>
            <a:r>
              <a:rPr lang="en-US"/>
              <a:t>Limitations</a:t>
            </a:r>
          </a:p>
          <a:p>
            <a:pPr lvl="1"/>
            <a:r>
              <a:rPr lang="en-US"/>
              <a:t>Not evenly posted and updated globally (volunteer effort; minority tax)</a:t>
            </a:r>
          </a:p>
          <a:p>
            <a:pPr lvl="1"/>
            <a:r>
              <a:rPr lang="en-US"/>
              <a:t>Editorial curation is difficult</a:t>
            </a:r>
          </a:p>
          <a:p>
            <a:pPr lvl="1"/>
            <a:r>
              <a:rPr lang="en-US"/>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anchor="ctr">
            <a:spAutoFit/>
          </a:bodyPr>
          <a:lstStyle/>
          <a:p>
            <a:pPr marL="0" marR="0" lvl="0" indent="0" algn="l" defTabSz="228600" rtl="0" eaLnBrk="1" fontAlgn="auto" latinLnBrk="0" hangingPunct="1">
              <a:lnSpc>
                <a:spcPct val="100000"/>
              </a:lnSpc>
              <a:spcBef>
                <a:spcPts val="0"/>
              </a:spcBef>
              <a:spcAft>
                <a:spcPts val="0"/>
              </a:spcAft>
              <a:buClrTx/>
              <a:buSzTx/>
              <a:buFontTx/>
              <a:buNone/>
              <a:tabLst/>
              <a:defRPr sz="2000">
                <a:solidFill>
                  <a:srgbClr val="000000"/>
                </a:solidFill>
              </a:defRPr>
            </a:pPr>
            <a:r>
              <a:rPr kumimoji="0" sz="1000" b="0" i="0" u="none" strike="noStrike" kern="1200" cap="none" spc="0" normalizeH="0" baseline="0" noProof="0">
                <a:ln>
                  <a:noFill/>
                </a:ln>
                <a:solidFill>
                  <a:srgbClr val="000000"/>
                </a:solidFill>
                <a:effectLst/>
                <a:uLnTx/>
                <a:uFillTx/>
                <a:latin typeface="Calibri" panose="020F0502020204030204"/>
                <a:ea typeface="+mn-ea"/>
                <a:cs typeface="+mn-cs"/>
              </a:rPr>
              <a:t>“</a:t>
            </a:r>
            <a:r>
              <a:rPr kumimoji="0" lang="en-US" sz="1000" b="0" i="0" u="sng" strike="noStrike" kern="1200" cap="none" spc="0" normalizeH="0" baseline="0" noProof="0">
                <a:ln>
                  <a:noFill/>
                </a:ln>
                <a:solidFill>
                  <a:srgbClr val="0000FF"/>
                </a:solidFill>
                <a:effectLst/>
                <a:uLnTx/>
                <a:uFill>
                  <a:solidFill>
                    <a:srgbClr val="0000FF"/>
                  </a:solidFill>
                </a:uFill>
                <a:latin typeface="Calibri" panose="020F0502020204030204"/>
                <a:ea typeface="+mn-ea"/>
                <a:cs typeface="+mn-cs"/>
                <a:hlinkClick r:id="rId4"/>
              </a:rPr>
              <a:t>Do Developers </a:t>
            </a:r>
            <a:r>
              <a:rPr kumimoji="0" lang="en-US" sz="1000" b="0" i="0" u="sng" strike="noStrike" kern="1200" cap="none" spc="0" normalizeH="0" baseline="0" noProof="0" err="1">
                <a:ln>
                  <a:noFill/>
                </a:ln>
                <a:solidFill>
                  <a:srgbClr val="0000FF"/>
                </a:solidFill>
                <a:effectLst/>
                <a:uLnTx/>
                <a:uFill>
                  <a:solidFill>
                    <a:srgbClr val="0000FF"/>
                  </a:solidFill>
                </a:uFill>
                <a:latin typeface="Calibri" panose="020F0502020204030204"/>
                <a:ea typeface="+mn-ea"/>
                <a:cs typeface="+mn-cs"/>
                <a:hlinkClick r:id="rId4"/>
              </a:rPr>
              <a:t>Disocver</a:t>
            </a:r>
            <a:r>
              <a:rPr kumimoji="0" lang="en-US" sz="1000" b="0" i="0" u="sng" strike="noStrike" kern="1200" cap="none" spc="0" normalizeH="0" baseline="0" noProof="0">
                <a:ln>
                  <a:noFill/>
                </a:ln>
                <a:solidFill>
                  <a:srgbClr val="0000FF"/>
                </a:solidFill>
                <a:effectLst/>
                <a:uLnTx/>
                <a:uFill>
                  <a:solidFill>
                    <a:srgbClr val="0000FF"/>
                  </a:solidFill>
                </a:uFill>
                <a:latin typeface="Calibri" panose="020F0502020204030204"/>
                <a:ea typeface="+mn-ea"/>
                <a:cs typeface="+mn-cs"/>
                <a:hlinkClick r:id="rId4"/>
              </a:rPr>
              <a:t> New Tools on The Toilet?</a:t>
            </a:r>
            <a:r>
              <a:rPr kumimoji="0" sz="1000" b="0" i="0" u="none" strike="noStrike" kern="1200" cap="none" spc="0" normalizeH="0" baseline="0" noProof="0">
                <a:ln>
                  <a:noFill/>
                </a:ln>
                <a:solidFill>
                  <a:srgbClr val="000000"/>
                </a:solidFill>
                <a:effectLst/>
                <a:uLnTx/>
                <a:uFillTx/>
                <a:latin typeface="Calibri" panose="020F0502020204030204"/>
                <a:ea typeface="+mn-ea"/>
                <a:cs typeface="+mn-cs"/>
              </a:rPr>
              <a:t>”, Emerson Murphy-Hill</a:t>
            </a:r>
            <a:r>
              <a:rPr kumimoji="0" lang="en-US" sz="1000" b="0" i="0" u="none" strike="noStrike" kern="1200" cap="none" spc="0" normalizeH="0" baseline="0" noProof="0">
                <a:ln>
                  <a:noFill/>
                </a:ln>
                <a:solidFill>
                  <a:srgbClr val="000000"/>
                </a:solidFill>
                <a:effectLst/>
                <a:uLnTx/>
                <a:uFillTx/>
                <a:latin typeface="Calibri" panose="020F0502020204030204"/>
                <a:ea typeface="+mn-ea"/>
                <a:cs typeface="+mn-cs"/>
              </a:rPr>
              <a:t> et al, ICSE 2019</a:t>
            </a:r>
            <a:endParaRPr kumimoji="0" sz="10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a:t>Communicate Development Activities with Different Channels</a:t>
            </a:r>
            <a:endParaRPr/>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a:t>On average, developers use </a:t>
            </a:r>
            <a:r>
              <a:rPr lang="en-US" i="1"/>
              <a:t>eleven</a:t>
            </a:r>
            <a:r>
              <a:rPr lang="en-US"/>
              <a:t> channels to stay up-to-date on development activities</a:t>
            </a:r>
          </a:p>
          <a:p>
            <a:pPr marL="0" indent="0" defTabSz="210502">
              <a:buNone/>
              <a:defRPr sz="2805"/>
            </a:pPr>
            <a:endParaRPr/>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210502" rtl="0" eaLnBrk="1" fontAlgn="auto" latinLnBrk="0" hangingPunct="1">
              <a:lnSpc>
                <a:spcPct val="100000"/>
              </a:lnSpc>
              <a:spcBef>
                <a:spcPts val="0"/>
              </a:spcBef>
              <a:spcAft>
                <a:spcPts val="0"/>
              </a:spcAft>
              <a:buClrTx/>
              <a:buSzTx/>
              <a:buFontTx/>
              <a:buNone/>
              <a:tabLst/>
              <a:defRPr sz="2805"/>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“How Social and Communication Channels Shape and Challenge a Participatory Culture in Software Development”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Storey</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et al, TSE 2015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normAutofit/>
          </a:bodyPr>
          <a:lstStyle/>
          <a:p>
            <a:r>
              <a:rPr lang="en-US" sz="400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160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a:t>software engineering must encompass 3 Ps: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778000" rtl="0" eaLnBrk="1" fontAlgn="auto" latinLnBrk="0" hangingPunct="1">
                <a:lnSpc>
                  <a:spcPct val="90000"/>
                </a:lnSpc>
                <a:spcBef>
                  <a:spcPct val="0"/>
                </a:spcBef>
                <a:spcAft>
                  <a:spcPct val="35000"/>
                </a:spcAft>
                <a:buClrTx/>
                <a:buSzTx/>
                <a:buFontTx/>
                <a:buNone/>
                <a:tabLst/>
                <a:defRPr cap="all"/>
              </a:pPr>
              <a:r>
                <a:rPr kumimoji="0" lang="en-US" sz="4000" b="0" i="0" u="none" strike="noStrike" kern="1200" cap="all" spc="0" normalizeH="0" baseline="0" noProof="0">
                  <a:ln>
                    <a:noFill/>
                  </a:ln>
                  <a:solidFill>
                    <a:srgbClr val="FF0000"/>
                  </a:solidFill>
                  <a:effectLst/>
                  <a:uLnTx/>
                  <a:uFillTx/>
                  <a:latin typeface="Calibri" panose="020F0502020204030204"/>
                  <a:ea typeface="+mn-ea"/>
                  <a:cs typeface="+mn-cs"/>
                </a:rPr>
                <a:t>and People</a:t>
              </a:r>
            </a:p>
          </p:txBody>
        </p:sp>
      </p:grpSp>
    </p:spTree>
    <p:extLst>
      <p:ext uri="{BB962C8B-B14F-4D97-AF65-F5344CB8AC3E}">
        <p14:creationId xmlns:p14="http://schemas.microsoft.com/office/powerpoint/2010/main" val="371208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a:t>Pillar 1: </a:t>
            </a:r>
            <a:r>
              <a:rPr lang="en-US" b="1"/>
              <a:t>Humility</a:t>
            </a:r>
            <a:r>
              <a:rPr lang="en-US"/>
              <a:t>: You are not the center of the universe (nor is your code!). You’re neither omniscient nor infallible. You’re open to self-improvement.</a:t>
            </a:r>
          </a:p>
          <a:p>
            <a:r>
              <a:rPr lang="en-US"/>
              <a:t>Pillar 2: </a:t>
            </a:r>
            <a:r>
              <a:rPr lang="en-US" b="1"/>
              <a:t>Respect</a:t>
            </a:r>
            <a:r>
              <a:rPr lang="en-US"/>
              <a:t>: You genuinely care about others you work with. You treat them kindly and appreciate their abilities and accomplishments.</a:t>
            </a:r>
          </a:p>
          <a:p>
            <a:r>
              <a:rPr lang="en-US"/>
              <a:t>Pillar 3: </a:t>
            </a:r>
            <a:r>
              <a:rPr lang="en-US" b="1"/>
              <a:t>Trust</a:t>
            </a:r>
            <a:r>
              <a:rPr lang="en-US"/>
              <a:t>: You believe others are competent and will do the right thing, and you’re OK with letting them drive when appropriate.</a:t>
            </a:r>
          </a:p>
          <a:p>
            <a:endParaRPr lang="en-US"/>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marL="0" marR="0" lvl="0" indent="0" algn="l" defTabSz="914400" rtl="0" eaLnBrk="1" fontAlgn="auto" latinLnBrk="0" hangingPunct="1">
              <a:lnSpc>
                <a:spcPct val="100000"/>
              </a:lnSpc>
              <a:spcBef>
                <a:spcPts val="0"/>
              </a:spcBef>
              <a:spcAft>
                <a:spcPts val="0"/>
              </a:spcAft>
              <a:buClrTx/>
              <a:buSzTx/>
              <a:buFontTx/>
              <a:buNone/>
              <a:tabLst/>
              <a:defRPr u="none"/>
            </a:pPr>
            <a:r>
              <a:rPr kumimoji="0" sz="1200" b="0" i="0" u="none" strike="noStrike" kern="1200" cap="none" spc="0" normalizeH="0" baseline="0" noProof="0">
                <a:ln>
                  <a:noFill/>
                </a:ln>
                <a:solidFill>
                  <a:prstClr val="black"/>
                </a:solidFill>
                <a:effectLst/>
                <a:uLnTx/>
                <a:uFillTx/>
                <a:latin typeface="Calibri" panose="020F0502020204030204"/>
                <a:ea typeface="+mn-ea"/>
                <a:cs typeface="+mn-cs"/>
                <a:hlinkClick r:id="" action="ppaction://noaction"/>
              </a:rPr>
              <a:t>From “Debugging Teams” by Ben Collins-Sussman and </a:t>
            </a:r>
            <a:r>
              <a:rPr kumimoji="0"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Brian</a:t>
            </a:r>
            <a:r>
              <a:rPr kumimoji="0" sz="1200" b="0" i="0" u="none" strike="noStrike" kern="1200" cap="none" spc="0" normalizeH="0" baseline="0" noProof="0">
                <a:ln>
                  <a:noFill/>
                </a:ln>
                <a:solidFill>
                  <a:prstClr val="black"/>
                </a:solidFill>
                <a:effectLst/>
                <a:uLnTx/>
                <a:uFillTx/>
                <a:latin typeface="Calibri" panose="020F0502020204030204"/>
                <a:ea typeface="+mn-ea"/>
                <a:cs typeface="+mn-cs"/>
                <a:hlinkClick r:id="" action="ppaction://noaction"/>
              </a:rPr>
              <a:t> Fitzpatrick</a:t>
            </a:r>
          </a:p>
        </p:txBody>
      </p:sp>
    </p:spTree>
    <p:extLst>
      <p:ext uri="{BB962C8B-B14F-4D97-AF65-F5344CB8AC3E}">
        <p14:creationId xmlns:p14="http://schemas.microsoft.com/office/powerpoint/2010/main" val="3415626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5512300" y="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0F37917-FD3A-4669-9018-DA04BCDD3D75}"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In software, in humans, and in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How do we learn: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What went well?</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What went wrong?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Where we got lucky?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How do we prevent it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226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a:t>Some engineer contributes to failure or incident</a:t>
            </a:r>
          </a:p>
          <a:p>
            <a:pPr marL="514350" indent="-514350">
              <a:buFont typeface="+mj-lt"/>
              <a:buAutoNum type="arabicPeriod"/>
            </a:pPr>
            <a:r>
              <a:rPr lang="en-US"/>
              <a:t>Engineer is punished/shamed/blamed/retrained</a:t>
            </a:r>
          </a:p>
          <a:p>
            <a:pPr marL="514350" indent="-514350">
              <a:buFont typeface="+mj-lt"/>
              <a:buAutoNum type="arabicPeriod"/>
            </a:pPr>
            <a:r>
              <a:rPr lang="en-US"/>
              <a:t>Engineers as a whole become silent on details to management to avoid being scapegoated</a:t>
            </a:r>
          </a:p>
          <a:p>
            <a:pPr marL="514350" indent="-514350">
              <a:buFont typeface="+mj-lt"/>
              <a:buAutoNum type="arabicPeriod"/>
            </a:pPr>
            <a:r>
              <a:rPr lang="en-US"/>
              <a:t>Management becomes less informed about what actually is happening, do not actually find/fix root causes of incidents</a:t>
            </a:r>
          </a:p>
          <a:p>
            <a:pPr marL="514350" indent="-514350">
              <a:buFont typeface="+mj-lt"/>
              <a:buAutoNum type="arabicPeriod"/>
            </a:pPr>
            <a:r>
              <a:rPr lang="en-US"/>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344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a:t>What actions did you take at the time?</a:t>
            </a:r>
          </a:p>
          <a:p>
            <a:r>
              <a:rPr lang="en-US"/>
              <a:t>What effects did you observe at the time?</a:t>
            </a:r>
          </a:p>
          <a:p>
            <a:r>
              <a:rPr lang="en-US"/>
              <a:t>What were the expectations that you had?</a:t>
            </a:r>
          </a:p>
          <a:p>
            <a:r>
              <a:rPr lang="en-US"/>
              <a:t>What assumptions did you make?</a:t>
            </a:r>
          </a:p>
          <a:p>
            <a:r>
              <a:rPr lang="en-US"/>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30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u="none"/>
            </a:pPr>
            <a:r>
              <a:rPr kumimoji="0" lang="en-US" sz="1800" b="0" i="0" u="sng" strike="noStrike" kern="1200" cap="none" spc="0" normalizeH="0" baseline="0" noProof="0">
                <a:ln>
                  <a:noFill/>
                </a:ln>
                <a:solidFill>
                  <a:prstClr val="white"/>
                </a:solidFill>
                <a:effectLst/>
                <a:uLnTx/>
                <a:uFillTx/>
                <a:latin typeface="Calibri" panose="020F0502020204030204"/>
                <a:ea typeface="+mn-ea"/>
                <a:cs typeface="+mn-cs"/>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a:t>Apply this technique after any event you would like to avoid in the future</a:t>
            </a:r>
          </a:p>
          <a:p>
            <a:r>
              <a:rPr lang="en-US"/>
              <a:t>Apply this to technical and non-technical events</a:t>
            </a:r>
          </a:p>
          <a:p>
            <a:r>
              <a:rPr lang="en-US"/>
              <a:t>Focus on improvement, resilience, and collaboration: what could any of the actors have done better?</a:t>
            </a:r>
          </a:p>
          <a:p>
            <a:r>
              <a:rPr lang="en-US">
                <a:hlinkClick r:id="rId3"/>
              </a:rPr>
              <a:t>Google’s generic postmortem template</a:t>
            </a:r>
            <a:endParaRPr lang="en-US"/>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026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t>(CIA Sabotage Guide c 1944)</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pPr marL="0" marR="0" lvl="0" indent="0" algn="l" defTabSz="914400" rtl="0" eaLnBrk="1" fontAlgn="auto" latinLnBrk="0" hangingPunct="1">
              <a:lnSpc>
                <a:spcPct val="90000"/>
              </a:lnSpc>
              <a:spcBef>
                <a:spcPts val="4500"/>
              </a:spcBef>
              <a:spcAft>
                <a:spcPts val="0"/>
              </a:spcAft>
              <a:buClrTx/>
              <a:buSzTx/>
              <a:buFontTx/>
              <a:buNone/>
              <a:tabLst/>
              <a:defRPr/>
            </a:pPr>
            <a:r>
              <a:rPr kumimoji="0" sz="2400" b="0" i="0" u="none" strike="noStrike" kern="1200" cap="none" spc="0" normalizeH="0" baseline="0" noProof="0">
                <a:ln>
                  <a:noFill/>
                </a:ln>
                <a:solidFill>
                  <a:srgbClr val="000000"/>
                </a:solidFill>
                <a:effectLst/>
                <a:uLnTx/>
                <a:uFillTx/>
                <a:latin typeface="Calibri" panose="020F0502020204030204"/>
                <a:ea typeface="+mn-ea"/>
                <a:cs typeface="+mn-cs"/>
              </a:rPr>
              <a:t>“Man, you totally got the control flow wrong on that method there. You should be using the standard </a:t>
            </a:r>
            <a:r>
              <a:rPr kumimoji="0" sz="2400" b="0" i="0" u="none" strike="noStrike" kern="1200" cap="none" spc="0" normalizeH="0" baseline="0" noProof="0" err="1">
                <a:ln>
                  <a:noFill/>
                </a:ln>
                <a:solidFill>
                  <a:srgbClr val="000000"/>
                </a:solidFill>
                <a:effectLst/>
                <a:uLnTx/>
                <a:uFillTx/>
                <a:latin typeface="Calibri" panose="020F0502020204030204"/>
                <a:ea typeface="+mn-ea"/>
                <a:cs typeface="+mn-cs"/>
              </a:rPr>
              <a:t>foobar</a:t>
            </a:r>
            <a:r>
              <a:rPr kumimoji="0" sz="2400" b="0" i="0" u="none" strike="noStrike" kern="1200" cap="none" spc="0" normalizeH="0" baseline="0" noProof="0">
                <a:ln>
                  <a:noFill/>
                </a:ln>
                <a:solidFill>
                  <a:srgbClr val="000000"/>
                </a:solidFill>
                <a:effectLst/>
                <a:uLnTx/>
                <a:uFillTx/>
                <a:latin typeface="Calibri" panose="020F0502020204030204"/>
                <a:ea typeface="+mn-ea"/>
                <a:cs typeface="+mn-cs"/>
              </a:rPr>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marL="0" marR="0" lvl="0" indent="0" algn="l" defTabSz="41275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FFFF"/>
                </a:solidFill>
                <a:effectLst/>
                <a:uLnTx/>
                <a:uFillTx/>
                <a:latin typeface="Calibri" panose="020F0502020204030204" pitchFamily="34" charset="0"/>
                <a:ea typeface="Helvetica Neue Medium"/>
                <a:cs typeface="Calibri" panose="020F0502020204030204" pitchFamily="34" charset="0"/>
                <a:sym typeface="Helvetica Neue Medium"/>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a:ln>
                    <a:noFill/>
                  </a:ln>
                  <a:solidFill>
                    <a:srgbClr val="000000"/>
                  </a:solidFill>
                  <a:effectLst/>
                  <a:uLnTx/>
                  <a:uFillTx/>
                  <a:latin typeface="Calibri" panose="020F0502020204030204"/>
                  <a:ea typeface="+mn-ea"/>
                  <a:cs typeface="+mn-cs"/>
                </a:rPr>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marL="0" marR="0" lvl="0" indent="0" algn="l" defTabSz="41275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FFFF"/>
                </a:solidFill>
                <a:effectLst/>
                <a:uLnTx/>
                <a:uFillTx/>
                <a:latin typeface="Calibri" panose="020F0502020204030204" pitchFamily="34" charset="0"/>
                <a:ea typeface="Helvetica Neue Medium"/>
                <a:cs typeface="Calibri" panose="020F0502020204030204" pitchFamily="34" charset="0"/>
                <a:sym typeface="Helvetica Neue Medium"/>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a:ln>
                    <a:noFill/>
                  </a:ln>
                  <a:solidFill>
                    <a:srgbClr val="000000"/>
                  </a:solidFill>
                  <a:effectLst/>
                  <a:uLnTx/>
                  <a:uFillTx/>
                  <a:latin typeface="Calibri" panose="020F0502020204030204"/>
                  <a:ea typeface="+mn-ea"/>
                  <a:cs typeface="+mn-cs"/>
                </a:rPr>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marL="0" marR="0" lvl="0" indent="0" algn="l" defTabSz="41275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FFFF"/>
                </a:solidFill>
                <a:effectLst/>
                <a:uLnTx/>
                <a:uFillTx/>
                <a:latin typeface="Calibri" panose="020F0502020204030204" pitchFamily="34" charset="0"/>
                <a:ea typeface="Helvetica Neue Medium"/>
                <a:cs typeface="Calibri" panose="020F0502020204030204" pitchFamily="34" charset="0"/>
                <a:sym typeface="Helvetica Neue Medium"/>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a:ln>
                    <a:noFill/>
                  </a:ln>
                  <a:solidFill>
                    <a:srgbClr val="000000"/>
                  </a:solidFill>
                  <a:effectLst/>
                  <a:uLnTx/>
                  <a:uFillTx/>
                  <a:latin typeface="Calibri" panose="020F0502020204030204"/>
                  <a:ea typeface="+mn-ea"/>
                  <a:cs typeface="+mn-cs"/>
                </a:rPr>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marL="0" marR="0" lvl="0" indent="0" algn="l" defTabSz="41275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FFFF"/>
                </a:solidFill>
                <a:effectLst/>
                <a:uLnTx/>
                <a:uFillTx/>
                <a:latin typeface="Calibri" panose="020F0502020204030204" pitchFamily="34" charset="0"/>
                <a:ea typeface="Helvetica Neue Medium"/>
                <a:cs typeface="Calibri" panose="020F0502020204030204" pitchFamily="34" charset="0"/>
                <a:sym typeface="Helvetica Neue Medium"/>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4000">
                  <a:solidFill>
                    <a:srgbClr val="000000"/>
                  </a:solidFill>
                </a:defRPr>
              </a:pPr>
              <a:r>
                <a:rPr kumimoji="0" sz="2000" b="0" i="0" u="none" strike="noStrike" kern="1200" cap="none" spc="0" normalizeH="0" baseline="0" noProof="0">
                  <a:ln>
                    <a:noFill/>
                  </a:ln>
                  <a:solidFill>
                    <a:srgbClr val="000000"/>
                  </a:solidFill>
                  <a:effectLst/>
                  <a:uLnTx/>
                  <a:uFillTx/>
                  <a:latin typeface="Calibri" panose="020F0502020204030204"/>
                  <a:ea typeface="+mn-ea"/>
                  <a:cs typeface="+mn-cs"/>
                </a:rPr>
                <a:t>Everyone else does it right,</a:t>
              </a:r>
            </a:p>
            <a:p>
              <a:pPr marL="0" marR="0" lvl="0" indent="0" algn="l" defTabSz="914400" rtl="0" eaLnBrk="1" fontAlgn="auto" latinLnBrk="0" hangingPunct="1">
                <a:lnSpc>
                  <a:spcPct val="100000"/>
                </a:lnSpc>
                <a:spcBef>
                  <a:spcPts val="0"/>
                </a:spcBef>
                <a:spcAft>
                  <a:spcPts val="0"/>
                </a:spcAft>
                <a:buClrTx/>
                <a:buSzTx/>
                <a:buFontTx/>
                <a:buNone/>
                <a:tabLst/>
                <a:defRPr sz="4000">
                  <a:solidFill>
                    <a:srgbClr val="000000"/>
                  </a:solidFill>
                </a:defRPr>
              </a:pPr>
              <a:r>
                <a:rPr kumimoji="0" sz="2000" b="0" i="0" u="none" strike="noStrike" kern="1200" cap="none" spc="0" normalizeH="0" baseline="0" noProof="0">
                  <a:ln>
                    <a:noFill/>
                  </a:ln>
                  <a:solidFill>
                    <a:srgbClr val="000000"/>
                  </a:solidFill>
                  <a:effectLst/>
                  <a:uLnTx/>
                  <a:uFillTx/>
                  <a:latin typeface="Calibri" panose="020F0502020204030204"/>
                  <a:ea typeface="+mn-ea"/>
                  <a:cs typeface="+mn-cs"/>
                </a:rPr>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marL="0" marR="0" lvl="0" indent="0" algn="l" defTabSz="914400" rtl="0" eaLnBrk="1" fontAlgn="auto" latinLnBrk="0" hangingPunct="1">
              <a:lnSpc>
                <a:spcPct val="100000"/>
              </a:lnSpc>
              <a:spcBef>
                <a:spcPts val="0"/>
              </a:spcBef>
              <a:spcAft>
                <a:spcPts val="0"/>
              </a:spcAft>
              <a:buClrTx/>
              <a:buSzTx/>
              <a:buFontTx/>
              <a:buNone/>
              <a:tabLst/>
              <a:defRPr u="none"/>
            </a:pPr>
            <a:r>
              <a:rPr kumimoji="0" sz="1200" b="0" i="0" u="none" strike="noStrike" kern="1200" cap="none" spc="0" normalizeH="0" baseline="0" noProof="0">
                <a:ln>
                  <a:noFill/>
                </a:ln>
                <a:solidFill>
                  <a:prstClr val="black"/>
                </a:solidFill>
                <a:effectLst/>
                <a:uLnTx/>
                <a:uFillTx/>
                <a:latin typeface="Calibri" panose="020F0502020204030204"/>
                <a:ea typeface="+mn-ea"/>
                <a:cs typeface="+mn-cs"/>
                <a:hlinkClick r:id="" action="ppaction://noaction"/>
              </a:rPr>
              <a:t>From “Debugging Teams” by Ben Collins-Sussman and </a:t>
            </a:r>
            <a:r>
              <a:rPr kumimoji="0"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Brian</a:t>
            </a:r>
            <a:r>
              <a:rPr kumimoji="0" sz="1200" b="0" i="0" u="none" strike="noStrike" kern="1200" cap="none" spc="0" normalizeH="0" baseline="0" noProof="0">
                <a:ln>
                  <a:noFill/>
                </a:ln>
                <a:solidFill>
                  <a:prstClr val="black"/>
                </a:solidFill>
                <a:effectLst/>
                <a:uLnTx/>
                <a:uFillTx/>
                <a:latin typeface="Calibri" panose="020F0502020204030204"/>
                <a:ea typeface="+mn-ea"/>
                <a:cs typeface="+mn-cs"/>
                <a:hlinkClick r:id="" action="ppaction://noaction"/>
              </a:rPr>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marL="0" marR="0" lvl="0" indent="0" algn="l" defTabSz="914400" rtl="0" eaLnBrk="1" fontAlgn="auto" latinLnBrk="0" hangingPunct="1">
              <a:lnSpc>
                <a:spcPct val="100000"/>
              </a:lnSpc>
              <a:spcBef>
                <a:spcPts val="0"/>
              </a:spcBef>
              <a:spcAft>
                <a:spcPts val="0"/>
              </a:spcAft>
              <a:buClrTx/>
              <a:buSzTx/>
              <a:buFontTx/>
              <a:buNone/>
              <a:tabLst/>
              <a:defRPr u="none"/>
            </a:pPr>
            <a:r>
              <a:rPr kumimoji="0" sz="1200" b="0" i="0" u="none" strike="noStrike" kern="1200" cap="none" spc="0" normalizeH="0" baseline="0" noProof="0">
                <a:ln>
                  <a:noFill/>
                </a:ln>
                <a:solidFill>
                  <a:prstClr val="black"/>
                </a:solidFill>
                <a:effectLst/>
                <a:uLnTx/>
                <a:uFillTx/>
                <a:latin typeface="Calibri" panose="020F0502020204030204"/>
                <a:ea typeface="+mn-ea"/>
                <a:cs typeface="+mn-cs"/>
                <a:hlinkClick r:id="" action="ppaction://noaction"/>
              </a:rPr>
              <a:t>From “Debugging Teams” by Ben Collins-Sussman and </a:t>
            </a:r>
            <a:r>
              <a:rPr kumimoji="0" sz="1200" b="0" i="0" u="none" strike="noStrike" kern="1200" cap="none" spc="0" normalizeH="0" baseline="0" noProof="0">
                <a:ln>
                  <a:noFill/>
                </a:ln>
                <a:solidFill>
                  <a:prstClr val="black"/>
                </a:solidFill>
                <a:effectLst/>
                <a:uLnTx/>
                <a:uFillTx/>
                <a:latin typeface="Calibri" panose="020F0502020204030204"/>
                <a:ea typeface="+mn-ea"/>
                <a:cs typeface="+mn-cs"/>
                <a:hlinkClick r:id="rId3"/>
              </a:rPr>
              <a:t>Brian</a:t>
            </a:r>
            <a:r>
              <a:rPr kumimoji="0" sz="1200" b="0" i="0" u="none" strike="noStrike" kern="1200" cap="none" spc="0" normalizeH="0" baseline="0" noProof="0">
                <a:ln>
                  <a:noFill/>
                </a:ln>
                <a:solidFill>
                  <a:prstClr val="black"/>
                </a:solidFill>
                <a:effectLst/>
                <a:uLnTx/>
                <a:uFillTx/>
                <a:latin typeface="Calibri" panose="020F0502020204030204"/>
                <a:ea typeface="+mn-ea"/>
                <a:cs typeface="+mn-cs"/>
                <a:hlinkClick r:id="" action="ppaction://noaction"/>
              </a:rPr>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pPr marL="0" marR="0" lvl="0" indent="0" algn="l" defTabSz="914400" rtl="0" eaLnBrk="1" fontAlgn="auto" latinLnBrk="0" hangingPunct="1">
              <a:lnSpc>
                <a:spcPct val="90000"/>
              </a:lnSpc>
              <a:spcBef>
                <a:spcPts val="4500"/>
              </a:spcBef>
              <a:spcAft>
                <a:spcPts val="0"/>
              </a:spcAft>
              <a:buClrTx/>
              <a:buSzTx/>
              <a:buFontTx/>
              <a:buNone/>
              <a:tabLst/>
              <a:defRPr/>
            </a:pPr>
            <a:r>
              <a:rPr kumimoji="0" sz="2400" b="0" i="0" u="none" strike="noStrike" kern="1200" cap="none" spc="0" normalizeH="0" baseline="0" noProof="0">
                <a:ln>
                  <a:noFill/>
                </a:ln>
                <a:solidFill>
                  <a:srgbClr val="000000"/>
                </a:solidFill>
                <a:effectLst/>
                <a:uLnTx/>
                <a:uFillTx/>
                <a:latin typeface="Calibri" panose="020F0502020204030204"/>
                <a:ea typeface="+mn-ea"/>
                <a:cs typeface="+mn-cs"/>
              </a:rPr>
              <a:t>“Man, you totally got the control flow wrong on that method there. You should be using the standard </a:t>
            </a:r>
            <a:r>
              <a:rPr kumimoji="0" sz="2400" b="0" i="0" u="none" strike="noStrike" kern="1200" cap="none" spc="0" normalizeH="0" baseline="0" noProof="0" err="1">
                <a:ln>
                  <a:noFill/>
                </a:ln>
                <a:solidFill>
                  <a:srgbClr val="000000"/>
                </a:solidFill>
                <a:effectLst/>
                <a:uLnTx/>
                <a:uFillTx/>
                <a:latin typeface="Calibri" panose="020F0502020204030204"/>
                <a:ea typeface="+mn-ea"/>
                <a:cs typeface="+mn-cs"/>
              </a:rPr>
              <a:t>foobar</a:t>
            </a:r>
            <a:r>
              <a:rPr kumimoji="0" sz="2400" b="0" i="0" u="none" strike="noStrike" kern="1200" cap="none" spc="0" normalizeH="0" baseline="0" noProof="0">
                <a:ln>
                  <a:noFill/>
                </a:ln>
                <a:solidFill>
                  <a:srgbClr val="000000"/>
                </a:solidFill>
                <a:effectLst/>
                <a:uLnTx/>
                <a:uFillTx/>
                <a:latin typeface="Calibri" panose="020F0502020204030204"/>
                <a:ea typeface="+mn-ea"/>
                <a:cs typeface="+mn-cs"/>
              </a:rPr>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pPr marL="0" marR="0" lvl="0" indent="0" algn="l" defTabSz="914400" rtl="0" eaLnBrk="1" fontAlgn="auto" latinLnBrk="0" hangingPunct="1">
              <a:lnSpc>
                <a:spcPct val="90000"/>
              </a:lnSpc>
              <a:spcBef>
                <a:spcPts val="4500"/>
              </a:spcBef>
              <a:spcAft>
                <a:spcPts val="0"/>
              </a:spcAft>
              <a:buClrTx/>
              <a:buSzTx/>
              <a:buFontTx/>
              <a:buNone/>
              <a:tabLst/>
              <a:defRPr/>
            </a:pPr>
            <a:r>
              <a:rPr kumimoji="0" sz="2400" b="0" i="0" u="none" strike="noStrike" kern="1200" cap="none" spc="0" normalizeH="0" baseline="0" noProof="0">
                <a:ln>
                  <a:noFill/>
                </a:ln>
                <a:solidFill>
                  <a:srgbClr val="000000"/>
                </a:solidFill>
                <a:effectLst/>
                <a:uLnTx/>
                <a:uFillTx/>
                <a:latin typeface="Calibri" panose="020F0502020204030204"/>
                <a:ea typeface="+mn-ea"/>
                <a:cs typeface="+mn-cs"/>
              </a:rPr>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marL="0" marR="0" lvl="0" indent="0" algn="l" defTabSz="41275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FFFF"/>
                </a:solidFill>
                <a:effectLst/>
                <a:uLnTx/>
                <a:uFillTx/>
                <a:latin typeface="Calibri" panose="020F0502020204030204" pitchFamily="34" charset="0"/>
                <a:ea typeface="Helvetica Neue Medium"/>
                <a:cs typeface="Calibri" panose="020F0502020204030204" pitchFamily="34" charset="0"/>
                <a:sym typeface="Helvetica Neue Medium"/>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4000">
                  <a:solidFill>
                    <a:srgbClr val="000000"/>
                  </a:solidFill>
                </a:defRPr>
              </a:pPr>
              <a:r>
                <a:rPr kumimoji="0" sz="2000" b="0" i="0" u="none" strike="noStrike" kern="1200" cap="none" spc="0" normalizeH="0" baseline="0" noProof="0">
                  <a:ln>
                    <a:noFill/>
                  </a:ln>
                  <a:solidFill>
                    <a:srgbClr val="000000"/>
                  </a:solidFill>
                  <a:effectLst/>
                  <a:uLnTx/>
                  <a:uFillTx/>
                  <a:latin typeface="Calibri" panose="020F0502020204030204"/>
                  <a:ea typeface="+mn-ea"/>
                  <a:cs typeface="+mn-cs"/>
                </a:rPr>
                <a:t>Humility! This is about </a:t>
              </a:r>
              <a:r>
                <a:rPr kumimoji="0" sz="2000" b="0" i="1" u="none" strike="noStrike" kern="1200" cap="none" spc="0" normalizeH="0" baseline="0" noProof="0">
                  <a:ln>
                    <a:noFill/>
                  </a:ln>
                  <a:solidFill>
                    <a:srgbClr val="000000"/>
                  </a:solidFill>
                  <a:effectLst/>
                  <a:uLnTx/>
                  <a:uFillTx/>
                  <a:latin typeface="Calibri" panose="020F0502020204030204"/>
                  <a:ea typeface="+mn-ea"/>
                  <a:cs typeface="+mn-cs"/>
                </a:rPr>
                <a:t>me, </a:t>
              </a:r>
              <a:r>
                <a:rPr kumimoji="0" sz="2000" b="0" i="0" u="none" strike="noStrike" kern="1200" cap="none" spc="0" normalizeH="0" baseline="0" noProof="0">
                  <a:ln>
                    <a:noFill/>
                  </a:ln>
                  <a:solidFill>
                    <a:srgbClr val="000000"/>
                  </a:solidFill>
                  <a:effectLst/>
                  <a:uLnTx/>
                  <a:uFillTx/>
                  <a:latin typeface="Calibri" panose="020F0502020204030204"/>
                  <a:ea typeface="+mn-ea"/>
                  <a:cs typeface="+mn-cs"/>
                </a:rPr>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a:t>At the end of this lesson, you should be able to</a:t>
            </a:r>
          </a:p>
          <a:p>
            <a:pPr lvl="1"/>
            <a:r>
              <a:rPr lang="en-US"/>
              <a:t>Explain key advantages of working in a team and sharing information with your team</a:t>
            </a:r>
          </a:p>
          <a:p>
            <a:pPr lvl="1"/>
            <a:r>
              <a:rPr lang="en-US"/>
              <a:t>Describe the HRT pillars of social interaction</a:t>
            </a:r>
          </a:p>
          <a:p>
            <a:pPr lvl="1"/>
            <a:r>
              <a:rPr lang="en-US"/>
              <a:t>Understand why small teams are effective for agile processes</a:t>
            </a:r>
          </a:p>
          <a:p>
            <a:pPr lvl="1"/>
            <a:r>
              <a:rPr lang="en-US"/>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3672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a:t>At the end of this lesson, you should be able to</a:t>
            </a:r>
          </a:p>
          <a:p>
            <a:pPr lvl="1"/>
            <a:r>
              <a:rPr lang="en-US"/>
              <a:t>Explain key advantages of working in a team and sharing information with your team</a:t>
            </a:r>
          </a:p>
          <a:p>
            <a:pPr lvl="1"/>
            <a:r>
              <a:rPr lang="en-US"/>
              <a:t>Describe the HRT pillars of social interaction</a:t>
            </a:r>
          </a:p>
          <a:p>
            <a:pPr lvl="1"/>
            <a:r>
              <a:rPr lang="en-US"/>
              <a:t>Understand why small teams are effective for agile processes</a:t>
            </a:r>
          </a:p>
          <a:p>
            <a:pPr lvl="1"/>
            <a:r>
              <a:rPr lang="en-US"/>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8444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a:t>Why </a:t>
            </a:r>
            <a:r>
              <a:rPr lang="en-US" sz="3600"/>
              <a:t>Teams</a:t>
            </a:r>
            <a:r>
              <a:rPr sz="360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a:t>Nobody is an expert in </a:t>
            </a:r>
            <a:r>
              <a:rPr lang="en-US" i="1"/>
              <a:t>everything:</a:t>
            </a:r>
            <a:endParaRPr lang="en-US"/>
          </a:p>
          <a:p>
            <a:pPr lvl="1"/>
            <a:r>
              <a:rPr lang="en-US"/>
              <a:t>Product management</a:t>
            </a:r>
          </a:p>
          <a:p>
            <a:pPr lvl="1"/>
            <a:r>
              <a:rPr lang="en-US"/>
              <a:t>Project management</a:t>
            </a:r>
          </a:p>
          <a:p>
            <a:pPr lvl="1"/>
            <a:r>
              <a:rPr lang="en-US"/>
              <a:t>System-level design and architecture</a:t>
            </a:r>
          </a:p>
          <a:p>
            <a:pPr lvl="1"/>
            <a:r>
              <a:rPr lang="en-US"/>
              <a:t>Unit-level design</a:t>
            </a:r>
          </a:p>
          <a:p>
            <a:pPr lvl="1"/>
            <a:r>
              <a:rPr lang="en-US"/>
              <a:t>Development</a:t>
            </a:r>
          </a:p>
          <a:p>
            <a:pPr lvl="1"/>
            <a:r>
              <a:rPr lang="en-US"/>
              <a:t>Testing</a:t>
            </a:r>
          </a:p>
          <a:p>
            <a:pPr lvl="1"/>
            <a:r>
              <a:rPr lang="en-US"/>
              <a:t>Operations</a:t>
            </a:r>
          </a:p>
          <a:p>
            <a:pPr lvl="1"/>
            <a:r>
              <a:rPr lang="en-US"/>
              <a:t>Maintenance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normAutofit/>
          </a:bodyPr>
          <a:lstStyle>
            <a:lvl1pPr defTabSz="2438337"/>
          </a:lstStyle>
          <a:p>
            <a:r>
              <a:rPr sz="4000">
                <a:highlight>
                  <a:srgbClr val="C0C0C0"/>
                </a:highlight>
              </a:rPr>
              <a:t>Why </a:t>
            </a:r>
            <a:r>
              <a:rPr lang="en-US" sz="4000">
                <a:highlight>
                  <a:srgbClr val="C0C0C0"/>
                </a:highlight>
              </a:rPr>
              <a:t>Teams</a:t>
            </a:r>
            <a:r>
              <a:rPr sz="400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a:highlight>
                  <a:srgbClr val="C0C0C0"/>
                </a:highlight>
              </a:rPr>
              <a:t>Even if one person </a:t>
            </a:r>
            <a:r>
              <a:rPr i="1">
                <a:highlight>
                  <a:srgbClr val="C0C0C0"/>
                </a:highlight>
              </a:rPr>
              <a:t>can</a:t>
            </a:r>
            <a:r>
              <a:rPr>
                <a:highlight>
                  <a:srgbClr val="C0C0C0"/>
                </a:highlight>
              </a:rPr>
              <a:t> own all of a project, they shouldn’t be relied to</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pPr marL="638923" marR="0" lvl="0" indent="-469900" algn="l" defTabSz="914400" rtl="0" eaLnBrk="1" fontAlgn="auto" latinLnBrk="0" hangingPunct="1">
              <a:lnSpc>
                <a:spcPct val="90000"/>
              </a:lnSpc>
              <a:spcBef>
                <a:spcPts val="0"/>
              </a:spcBef>
              <a:spcAft>
                <a:spcPts val="0"/>
              </a:spcAft>
              <a:buClrTx/>
              <a:buSzTx/>
              <a:buFontTx/>
              <a:buNone/>
              <a:tabLst/>
              <a:defRPr/>
            </a:pPr>
            <a:r>
              <a:rPr kumimoji="0" sz="3200" b="0" i="0" u="none" strike="noStrike" kern="1200" cap="none" spc="-133" normalizeH="0" baseline="0" noProof="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sym typeface="Helvetica Neue Medium"/>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sz="2000" b="0" i="0" u="none" strike="noStrike" kern="1200" cap="none" spc="0" normalizeH="0" baseline="0" noProof="0">
                <a:ln>
                  <a:noFill/>
                </a:ln>
                <a:solidFill>
                  <a:srgbClr val="000000"/>
                </a:solidFill>
                <a:effectLst/>
                <a:uLnTx/>
                <a:uFillTx/>
                <a:latin typeface="Calibri" panose="020F0502020204030204"/>
                <a:ea typeface="+mn-ea"/>
                <a:cs typeface="+mn-cs"/>
              </a:rPr>
              <a:t>Fred Brooks, 1975</a:t>
            </a:r>
          </a:p>
        </p:txBody>
      </p:sp>
    </p:spTree>
    <p:extLst>
      <p:ext uri="{BB962C8B-B14F-4D97-AF65-F5344CB8AC3E}">
        <p14:creationId xmlns:p14="http://schemas.microsoft.com/office/powerpoint/2010/main" val="23516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a:t>How do you structure teams effectively?</a:t>
            </a:r>
          </a:p>
          <a:p>
            <a:r>
              <a:rPr lang="en-US"/>
              <a:t>How do you encourage teams to share knowledge and collaborate?</a:t>
            </a:r>
          </a:p>
          <a:p>
            <a:r>
              <a:rPr lang="en-US"/>
              <a:t>How do you encourage team-members to treat each other well?</a:t>
            </a:r>
          </a:p>
          <a:p>
            <a:r>
              <a:rPr lang="en-US"/>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kern="1200">
                <a:solidFill>
                  <a:schemeClr val="tx1"/>
                </a:solidFill>
                <a:latin typeface="+mj-lt"/>
                <a:ea typeface="+mj-ea"/>
                <a:cs typeface="+mj-cs"/>
              </a:rPr>
              <a:t>How do we structure teams efficiently?</a:t>
            </a:r>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442913" y="2807208"/>
            <a:ext cx="4211383" cy="3410712"/>
          </a:xfrm>
          <a:prstGeom prst="rect">
            <a:avLst/>
          </a:prstGeom>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marL="638923"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107" normalizeH="0" baseline="0" noProof="0">
                <a:ln>
                  <a:noFill/>
                </a:ln>
                <a:solidFill>
                  <a:prstClr val="black"/>
                </a:solidFill>
                <a:effectLst/>
                <a:uLnTx/>
                <a:uFillTx/>
                <a:latin typeface="Calibri" panose="020F0502020204030204"/>
                <a:ea typeface="Helvetica Neue Medium"/>
                <a:cs typeface="Calibri" panose="020F0502020204030204" pitchFamily="34" charset="0"/>
                <a:sym typeface="Helvetica Neue Medium"/>
              </a:rPr>
              <a:t>Examining Brooks’ Law: “Adding manpower to a late software project makes it later”</a:t>
            </a:r>
          </a:p>
          <a:p>
            <a:pPr marL="638923"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1200" cap="none" spc="-107" normalizeH="0" baseline="0" noProof="0">
              <a:ln>
                <a:noFill/>
              </a:ln>
              <a:solidFill>
                <a:prstClr val="black"/>
              </a:solidFill>
              <a:effectLst/>
              <a:uLnTx/>
              <a:uFillTx/>
              <a:latin typeface="Calibri" panose="020F0502020204030204"/>
              <a:ea typeface="Helvetica Neue Medium"/>
              <a:cs typeface="Calibri" panose="020F0502020204030204" pitchFamily="34" charset="0"/>
              <a:sym typeface="Helvetica Neue Medium"/>
            </a:endParaRPr>
          </a:p>
          <a:p>
            <a:pPr marL="638923"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107" normalizeH="0" baseline="0" noProof="0">
                <a:ln>
                  <a:noFill/>
                </a:ln>
                <a:solidFill>
                  <a:prstClr val="black"/>
                </a:solidFill>
                <a:effectLst/>
                <a:uLnTx/>
                <a:uFillTx/>
                <a:latin typeface="Calibri" panose="020F0502020204030204"/>
                <a:ea typeface="Helvetica Neue Medium"/>
                <a:cs typeface="Calibri" panose="020F0502020204030204" pitchFamily="34" charset="0"/>
                <a:sym typeface="Helvetica Neue Medium"/>
              </a:rPr>
              <a:t>How many communication links are needed to finish a task?</a:t>
            </a:r>
          </a:p>
          <a:p>
            <a:pPr marL="638923"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200" b="0" i="0" u="none" strike="noStrike" kern="1200" cap="none" spc="-107" normalizeH="0" baseline="0" noProof="0">
              <a:ln>
                <a:noFill/>
              </a:ln>
              <a:solidFill>
                <a:prstClr val="black"/>
              </a:solidFill>
              <a:effectLst/>
              <a:uLnTx/>
              <a:uFillTx/>
              <a:latin typeface="Calibri" panose="020F0502020204030204"/>
              <a:ea typeface="Helvetica Neue Medium"/>
              <a:cs typeface="Calibri" panose="020F0502020204030204" pitchFamily="34" charset="0"/>
              <a:sym typeface="Helvetica Neue Medium"/>
            </a:endParaRPr>
          </a:p>
          <a:p>
            <a:pPr marL="638923"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u="none" strike="noStrike" kern="1200" cap="none" spc="-107" normalizeH="0" baseline="0" noProof="0">
                <a:ln>
                  <a:noFill/>
                </a:ln>
                <a:solidFill>
                  <a:prstClr val="black"/>
                </a:solidFill>
                <a:effectLst/>
                <a:uLnTx/>
                <a:uFillTx/>
                <a:latin typeface="Calibri" panose="020F0502020204030204"/>
                <a:ea typeface="Helvetica Neue Medium"/>
                <a:cs typeface="Calibri" panose="020F0502020204030204" pitchFamily="34" charset="0"/>
                <a:sym typeface="Helvetica Neue Medium"/>
              </a:rPr>
              <a:t>Self-organizing teams have proven more effective</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4</TotalTime>
  <Words>5463</Words>
  <Application>Microsoft Macintosh PowerPoint</Application>
  <PresentationFormat>Widescreen</PresentationFormat>
  <Paragraphs>425</Paragraphs>
  <Slides>30</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Aptos</vt:lpstr>
      <vt:lpstr>Arial</vt:lpstr>
      <vt:lpstr>Calibri</vt:lpstr>
      <vt:lpstr>Calibri Light</vt:lpstr>
      <vt:lpstr>Helvetica Neue</vt:lpstr>
      <vt:lpstr>Verdana</vt:lpstr>
      <vt:lpstr>1_Office Theme</vt:lpstr>
      <vt:lpstr>CS 4530: Fundamentals of Software Engineering Lesson 4.3: Teams</vt:lpstr>
      <vt:lpstr>software engineering must encompass 3 Ps:</vt:lpstr>
      <vt:lpstr>Learning Goals for this Lesson</vt:lpstr>
      <vt:lpstr>Why Teams? “The 10x Engineer”</vt:lpstr>
      <vt:lpstr>Why Teams? Software Engineering Draws on Many Skills</vt:lpstr>
      <vt:lpstr>Why Teams? The Bus Factor</vt:lpstr>
      <vt:lpstr>Teams are hard: Brooks’ Law</vt:lpstr>
      <vt:lpstr>What goes wrong with teams in software development?</vt:lpstr>
      <vt:lpstr>How do we structure teams efficiently?</vt:lpstr>
      <vt:lpstr>Facebook originally organized teams by platform each managed the app on their own platform only</vt:lpstr>
      <vt:lpstr>But they eventually switched to "product" teams…</vt:lpstr>
      <vt:lpstr>Good Teams create Intentional Opportunities for Knowledge Sharing</vt:lpstr>
      <vt:lpstr>“Two-Pizza” Teams make knowledge sharing easier</vt:lpstr>
      <vt:lpstr>Code Review is a Knowledge Sharing Opportunity</vt:lpstr>
      <vt:lpstr>Scaling Communication linearly requires multiple channels</vt:lpstr>
      <vt:lpstr>Standardize and Document Best Practices</vt:lpstr>
      <vt:lpstr>Do Developers Discover New Tools In The Toilet?</vt:lpstr>
      <vt:lpstr>Communicate Development Activities with Different Channels</vt:lpstr>
      <vt:lpstr>How do you encourage team members to treat each other well?</vt:lpstr>
      <vt:lpstr>Three Pillars of Social Skills</vt:lpstr>
      <vt:lpstr>Responding to Failures</vt:lpstr>
      <vt:lpstr>How Not to Respond to Failures</vt:lpstr>
      <vt:lpstr>Blameless Post-Mortems</vt:lpstr>
      <vt:lpstr>PowerPoint Presentation</vt:lpstr>
      <vt:lpstr>Blameless Post-Mortems: Real World Example</vt:lpstr>
      <vt:lpstr>Conducting Postmortems</vt:lpstr>
      <vt:lpstr>Anti-Patterns for Teams</vt:lpstr>
      <vt:lpstr>HRT Example: Code Review</vt:lpstr>
      <vt:lpstr>HRT Example: Code Review</vt:lpstr>
      <vt:lpstr>Learning Goals for this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Simmons, Rob</dc:creator>
  <cp:lastModifiedBy>Simmons, Rob</cp:lastModifiedBy>
  <cp:revision>1</cp:revision>
  <dcterms:created xsi:type="dcterms:W3CDTF">2025-05-27T01:12:12Z</dcterms:created>
  <dcterms:modified xsi:type="dcterms:W3CDTF">2025-05-27T01:17:10Z</dcterms:modified>
</cp:coreProperties>
</file>